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1"/>
  </p:sldMasterIdLst>
  <p:notesMasterIdLst>
    <p:notesMasterId r:id="rId43"/>
  </p:notesMasterIdLst>
  <p:handoutMasterIdLst>
    <p:handoutMasterId r:id="rId44"/>
  </p:handoutMasterIdLst>
  <p:sldIdLst>
    <p:sldId id="280" r:id="rId2"/>
    <p:sldId id="334" r:id="rId3"/>
    <p:sldId id="346" r:id="rId4"/>
    <p:sldId id="416" r:id="rId5"/>
    <p:sldId id="417" r:id="rId6"/>
    <p:sldId id="418" r:id="rId7"/>
    <p:sldId id="419" r:id="rId8"/>
    <p:sldId id="420" r:id="rId9"/>
    <p:sldId id="421" r:id="rId10"/>
    <p:sldId id="361" r:id="rId11"/>
    <p:sldId id="423" r:id="rId12"/>
    <p:sldId id="424" r:id="rId13"/>
    <p:sldId id="495" r:id="rId14"/>
    <p:sldId id="425" r:id="rId15"/>
    <p:sldId id="426" r:id="rId16"/>
    <p:sldId id="427" r:id="rId17"/>
    <p:sldId id="428" r:id="rId18"/>
    <p:sldId id="429" r:id="rId19"/>
    <p:sldId id="430" r:id="rId20"/>
    <p:sldId id="431" r:id="rId21"/>
    <p:sldId id="442" r:id="rId22"/>
    <p:sldId id="446" r:id="rId23"/>
    <p:sldId id="447" r:id="rId24"/>
    <p:sldId id="441" r:id="rId25"/>
    <p:sldId id="448" r:id="rId26"/>
    <p:sldId id="449" r:id="rId27"/>
    <p:sldId id="450" r:id="rId28"/>
    <p:sldId id="443" r:id="rId29"/>
    <p:sldId id="452" r:id="rId30"/>
    <p:sldId id="451" r:id="rId31"/>
    <p:sldId id="454" r:id="rId32"/>
    <p:sldId id="453" r:id="rId33"/>
    <p:sldId id="494" r:id="rId34"/>
    <p:sldId id="455" r:id="rId35"/>
    <p:sldId id="456" r:id="rId36"/>
    <p:sldId id="457" r:id="rId37"/>
    <p:sldId id="459" r:id="rId38"/>
    <p:sldId id="458" r:id="rId39"/>
    <p:sldId id="460" r:id="rId40"/>
    <p:sldId id="461" r:id="rId41"/>
    <p:sldId id="404" r:id="rId42"/>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Section par défaut" id="{8079375B-D461-496A-91B2-7EF064D2FEB2}">
          <p14:sldIdLst>
            <p14:sldId id="280"/>
            <p14:sldId id="334"/>
          </p14:sldIdLst>
        </p14:section>
        <p14:section name="1. La sécurité du protocole IP" id="{DA901257-F0DF-4D21-9AD3-062A07184F72}">
          <p14:sldIdLst>
            <p14:sldId id="346"/>
            <p14:sldId id="416"/>
            <p14:sldId id="417"/>
            <p14:sldId id="418"/>
            <p14:sldId id="419"/>
            <p14:sldId id="420"/>
            <p14:sldId id="421"/>
          </p14:sldIdLst>
        </p14:section>
        <p14:section name="2. Sécurisation d’un réseau" id="{193179EB-E7D2-44E6-BE50-A77694E37B14}">
          <p14:sldIdLst>
            <p14:sldId id="361"/>
            <p14:sldId id="423"/>
            <p14:sldId id="424"/>
            <p14:sldId id="495"/>
            <p14:sldId id="425"/>
            <p14:sldId id="426"/>
            <p14:sldId id="427"/>
            <p14:sldId id="428"/>
            <p14:sldId id="429"/>
            <p14:sldId id="430"/>
            <p14:sldId id="431"/>
            <p14:sldId id="442"/>
            <p14:sldId id="446"/>
            <p14:sldId id="447"/>
            <p14:sldId id="441"/>
            <p14:sldId id="448"/>
            <p14:sldId id="449"/>
            <p14:sldId id="450"/>
            <p14:sldId id="443"/>
            <p14:sldId id="452"/>
            <p14:sldId id="451"/>
            <p14:sldId id="454"/>
            <p14:sldId id="453"/>
            <p14:sldId id="494"/>
            <p14:sldId id="455"/>
            <p14:sldId id="456"/>
            <p14:sldId id="457"/>
            <p14:sldId id="459"/>
            <p14:sldId id="458"/>
            <p14:sldId id="460"/>
            <p14:sldId id="461"/>
          </p14:sldIdLst>
        </p14:section>
        <p14:section name="3. Les bases de la cryptographie" id="{1C6E5B36-D30A-4D29-9AFB-5395C7E1B0EC}">
          <p14:sldIdLst/>
        </p14:section>
        <p14:section name="4. La sécurité des applications web" id="{DD1BF7D9-8D8B-4FB3-9F55-A189C212BE41}">
          <p14:sldIdLst/>
        </p14:section>
        <p14:section name="Fin" id="{7C944739-0359-4924-8BE6-0DB321A68929}">
          <p14:sldIdLst>
            <p14:sldId id="4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1100"/>
    <a:srgbClr val="4F81BD"/>
    <a:srgbClr val="922B3C"/>
    <a:srgbClr val="943634"/>
    <a:srgbClr val="5F5F5F"/>
    <a:srgbClr val="752B29"/>
    <a:srgbClr val="FFFF66"/>
    <a:srgbClr val="FFFF99"/>
    <a:srgbClr val="FF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0" autoAdjust="0"/>
    <p:restoredTop sz="87262" autoAdjust="0"/>
  </p:normalViewPr>
  <p:slideViewPr>
    <p:cSldViewPr>
      <p:cViewPr>
        <p:scale>
          <a:sx n="110" d="100"/>
          <a:sy n="110" d="100"/>
        </p:scale>
        <p:origin x="1024"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260" d="100"/>
          <a:sy n="260" d="100"/>
        </p:scale>
        <p:origin x="200" y="-544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ECBBEB-130E-4721-B6CF-E42BA531F737}" type="datetimeFigureOut">
              <a:rPr lang="fr-FR"/>
              <a:pPr>
                <a:defRPr/>
              </a:pPr>
              <a:t>18/12/2024</a:t>
            </a:fld>
            <a:endParaRPr lang="fr-FR"/>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978EE3C-D3D8-41F2-BD55-54687F83FC7A}" type="slidenum">
              <a:rPr lang="fr-FR"/>
              <a:pPr>
                <a:defRPr/>
              </a:pPr>
              <a:t>‹N°›</a:t>
            </a:fld>
            <a:endParaRPr lang="fr-FR"/>
          </a:p>
        </p:txBody>
      </p:sp>
    </p:spTree>
    <p:extLst>
      <p:ext uri="{BB962C8B-B14F-4D97-AF65-F5344CB8AC3E}">
        <p14:creationId xmlns:p14="http://schemas.microsoft.com/office/powerpoint/2010/main" val="3068311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C529F3C-CF11-4BA1-9CC6-1AEFFA78263F}" type="datetimeFigureOut">
              <a:rPr lang="fr-FR"/>
              <a:pPr>
                <a:defRPr/>
              </a:pPr>
              <a:t>18/12/2024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2B678C8-C3E0-4AFC-A2BB-1CFE65006EC4}" type="slidenum">
              <a:rPr lang="fr-FR"/>
              <a:pPr>
                <a:defRPr/>
              </a:pPr>
              <a:t>‹N°›</a:t>
            </a:fld>
            <a:endParaRPr lang="fr-FR"/>
          </a:p>
        </p:txBody>
      </p:sp>
    </p:spTree>
    <p:extLst>
      <p:ext uri="{BB962C8B-B14F-4D97-AF65-F5344CB8AC3E}">
        <p14:creationId xmlns:p14="http://schemas.microsoft.com/office/powerpoint/2010/main" val="2027883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documents/005-SEC105&#8211;Architectures_et_protocoles_de_securite_pour_les_acces_au_SI-v1.2.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sz="1200" i="1" dirty="0">
                <a:solidFill>
                  <a:schemeClr val="tx1">
                    <a:lumMod val="65000"/>
                    <a:lumOff val="35000"/>
                  </a:schemeClr>
                </a:solidFill>
              </a:rPr>
              <a:t>LIG02 29/05/2024, suivi d’un travail de séance et du module </a:t>
            </a:r>
            <a:r>
              <a:rPr lang="fr-FR" b="0" i="0" dirty="0">
                <a:solidFill>
                  <a:srgbClr val="7700FF"/>
                </a:solidFill>
                <a:effectLst/>
                <a:latin typeface="Verdana" panose="020B0604030504040204" pitchFamily="34" charset="0"/>
                <a:hlinkClick r:id="rId3" tooltip="Cours-SEC-2.pdf"/>
              </a:rPr>
              <a:t>005 - SEC105 – Architectures et protocoles de sécurité pour les accès au SI</a:t>
            </a:r>
            <a:endParaRPr lang="fr-FR" dirty="0"/>
          </a:p>
          <a:p>
            <a:endParaRPr lang="fr-FR" dirty="0"/>
          </a:p>
        </p:txBody>
      </p:sp>
      <p:sp>
        <p:nvSpPr>
          <p:cNvPr id="4" name="Espace réservé du numéro de diapositive 3"/>
          <p:cNvSpPr>
            <a:spLocks noGrp="1"/>
          </p:cNvSpPr>
          <p:nvPr>
            <p:ph type="sldNum" sz="quarter" idx="5"/>
          </p:nvPr>
        </p:nvSpPr>
        <p:spPr/>
        <p:txBody>
          <a:bodyPr/>
          <a:lstStyle/>
          <a:p>
            <a:pPr>
              <a:defRPr/>
            </a:pPr>
            <a:fld id="{52B678C8-C3E0-4AFC-A2BB-1CFE65006EC4}" type="slidenum">
              <a:rPr lang="fr-FR" smtClean="0"/>
              <a:pPr>
                <a:defRPr/>
              </a:pPr>
              <a:t>1</a:t>
            </a:fld>
            <a:endParaRPr lang="fr-FR"/>
          </a:p>
        </p:txBody>
      </p:sp>
    </p:spTree>
    <p:extLst>
      <p:ext uri="{BB962C8B-B14F-4D97-AF65-F5344CB8AC3E}">
        <p14:creationId xmlns:p14="http://schemas.microsoft.com/office/powerpoint/2010/main" val="1072954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76804"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C9C4B16-6B73-4DC5-A130-18BCA28B7917}" type="slidenum">
              <a:rPr lang="fr-FR" altLang="fr-FR" smtClean="0"/>
              <a:pPr fontAlgn="base">
                <a:spcBef>
                  <a:spcPct val="0"/>
                </a:spcBef>
                <a:spcAft>
                  <a:spcPct val="0"/>
                </a:spcAft>
                <a:defRPr/>
              </a:pPr>
              <a:t>2</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77828" name="Espace réservé du numéro de diapositive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40F6267-2C15-423E-BB57-DD249BFA0F37}" type="slidenum">
              <a:rPr lang="fr-FR" altLang="fr-FR" smtClean="0"/>
              <a:pPr fontAlgn="base">
                <a:spcBef>
                  <a:spcPct val="0"/>
                </a:spcBef>
                <a:spcAft>
                  <a:spcPct val="0"/>
                </a:spcAft>
                <a:defRPr/>
              </a:pPr>
              <a:t>3</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a:t>
            </a:r>
            <a:r>
              <a:rPr lang="fr-FR" dirty="0" err="1"/>
              <a:t>www.ionos.fr</a:t>
            </a:r>
            <a:r>
              <a:rPr lang="fr-FR" dirty="0"/>
              <a:t>/</a:t>
            </a:r>
            <a:r>
              <a:rPr lang="fr-FR" dirty="0" err="1"/>
              <a:t>digitalguide</a:t>
            </a:r>
            <a:r>
              <a:rPr lang="fr-FR" dirty="0"/>
              <a:t>/serveur/know-how/</a:t>
            </a:r>
            <a:r>
              <a:rPr lang="fr-FR" dirty="0" err="1"/>
              <a:t>quest</a:t>
            </a:r>
            <a:r>
              <a:rPr lang="fr-FR" dirty="0"/>
              <a:t>-ce-</a:t>
            </a:r>
            <a:r>
              <a:rPr lang="fr-FR" dirty="0" err="1"/>
              <a:t>quun</a:t>
            </a:r>
            <a:r>
              <a:rPr lang="fr-FR" dirty="0"/>
              <a:t>-reverse-proxy-le-serveur-reverse-proxy/</a:t>
            </a:r>
          </a:p>
          <a:p>
            <a:r>
              <a:rPr lang="fr-FR" b="0" i="0" u="none" strike="noStrike" dirty="0">
                <a:solidFill>
                  <a:srgbClr val="202122"/>
                </a:solidFill>
                <a:effectLst/>
                <a:latin typeface="Arial" panose="020B0604020202020204" pitchFamily="34" charset="0"/>
              </a:rPr>
              <a:t>Proxy = mandataire</a:t>
            </a:r>
            <a:endParaRPr lang="fr-FR" dirty="0"/>
          </a:p>
        </p:txBody>
      </p:sp>
      <p:sp>
        <p:nvSpPr>
          <p:cNvPr id="4" name="Espace réservé du numéro de diapositive 3"/>
          <p:cNvSpPr>
            <a:spLocks noGrp="1"/>
          </p:cNvSpPr>
          <p:nvPr>
            <p:ph type="sldNum" sz="quarter" idx="5"/>
          </p:nvPr>
        </p:nvSpPr>
        <p:spPr/>
        <p:txBody>
          <a:bodyPr/>
          <a:lstStyle/>
          <a:p>
            <a:pPr>
              <a:defRPr/>
            </a:pPr>
            <a:fld id="{52B678C8-C3E0-4AFC-A2BB-1CFE65006EC4}" type="slidenum">
              <a:rPr lang="fr-FR" smtClean="0"/>
              <a:pPr>
                <a:defRPr/>
              </a:pPr>
              <a:t>12</a:t>
            </a:fld>
            <a:endParaRPr lang="fr-FR"/>
          </a:p>
        </p:txBody>
      </p:sp>
    </p:spTree>
    <p:extLst>
      <p:ext uri="{BB962C8B-B14F-4D97-AF65-F5344CB8AC3E}">
        <p14:creationId xmlns:p14="http://schemas.microsoft.com/office/powerpoint/2010/main" val="2455233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331B2-8E12-3A33-BF45-47E589E4F9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97D432E-BFB8-7C24-1DDA-3B8542FF342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B5D5434-2160-F153-4107-F572A6A538C5}"/>
              </a:ext>
            </a:extLst>
          </p:cNvPr>
          <p:cNvSpPr>
            <a:spLocks noGrp="1"/>
          </p:cNvSpPr>
          <p:nvPr>
            <p:ph type="body" idx="1"/>
          </p:nvPr>
        </p:nvSpPr>
        <p:spPr/>
        <p:txBody>
          <a:bodyPr/>
          <a:lstStyle/>
          <a:p>
            <a:r>
              <a:rPr lang="fr-FR" dirty="0"/>
              <a:t>https://</a:t>
            </a:r>
            <a:r>
              <a:rPr lang="fr-FR" dirty="0" err="1"/>
              <a:t>www.ionos.fr</a:t>
            </a:r>
            <a:r>
              <a:rPr lang="fr-FR" dirty="0"/>
              <a:t>/</a:t>
            </a:r>
            <a:r>
              <a:rPr lang="fr-FR" dirty="0" err="1"/>
              <a:t>digitalguide</a:t>
            </a:r>
            <a:r>
              <a:rPr lang="fr-FR" dirty="0"/>
              <a:t>/serveur/know-how/</a:t>
            </a:r>
            <a:r>
              <a:rPr lang="fr-FR" dirty="0" err="1"/>
              <a:t>quest</a:t>
            </a:r>
            <a:r>
              <a:rPr lang="fr-FR" dirty="0"/>
              <a:t>-ce-</a:t>
            </a:r>
            <a:r>
              <a:rPr lang="fr-FR" dirty="0" err="1"/>
              <a:t>quun</a:t>
            </a:r>
            <a:r>
              <a:rPr lang="fr-FR" dirty="0"/>
              <a:t>-reverse-proxy-le-serveur-reverse-proxy/</a:t>
            </a:r>
          </a:p>
          <a:p>
            <a:r>
              <a:rPr lang="fr-FR" b="0" i="0" u="none" strike="noStrike" dirty="0">
                <a:solidFill>
                  <a:srgbClr val="202122"/>
                </a:solidFill>
                <a:effectLst/>
                <a:latin typeface="Arial" panose="020B0604020202020204" pitchFamily="34" charset="0"/>
              </a:rPr>
              <a:t>Proxy = mandataire</a:t>
            </a:r>
            <a:endParaRPr lang="fr-FR" dirty="0"/>
          </a:p>
        </p:txBody>
      </p:sp>
      <p:sp>
        <p:nvSpPr>
          <p:cNvPr id="4" name="Espace réservé du numéro de diapositive 3">
            <a:extLst>
              <a:ext uri="{FF2B5EF4-FFF2-40B4-BE49-F238E27FC236}">
                <a16:creationId xmlns:a16="http://schemas.microsoft.com/office/drawing/2014/main" id="{E8A1FD50-6E25-11E9-E4BC-30F297CEF1DB}"/>
              </a:ext>
            </a:extLst>
          </p:cNvPr>
          <p:cNvSpPr>
            <a:spLocks noGrp="1"/>
          </p:cNvSpPr>
          <p:nvPr>
            <p:ph type="sldNum" sz="quarter" idx="5"/>
          </p:nvPr>
        </p:nvSpPr>
        <p:spPr/>
        <p:txBody>
          <a:bodyPr/>
          <a:lstStyle/>
          <a:p>
            <a:pPr>
              <a:defRPr/>
            </a:pPr>
            <a:fld id="{52B678C8-C3E0-4AFC-A2BB-1CFE65006EC4}" type="slidenum">
              <a:rPr lang="fr-FR" smtClean="0"/>
              <a:pPr>
                <a:defRPr/>
              </a:pPr>
              <a:t>13</a:t>
            </a:fld>
            <a:endParaRPr lang="fr-FR"/>
          </a:p>
        </p:txBody>
      </p:sp>
    </p:spTree>
    <p:extLst>
      <p:ext uri="{BB962C8B-B14F-4D97-AF65-F5344CB8AC3E}">
        <p14:creationId xmlns:p14="http://schemas.microsoft.com/office/powerpoint/2010/main" val="1972745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TLS = </a:t>
            </a:r>
          </a:p>
        </p:txBody>
      </p:sp>
      <p:sp>
        <p:nvSpPr>
          <p:cNvPr id="4" name="Espace réservé du numéro de diapositive 3"/>
          <p:cNvSpPr>
            <a:spLocks noGrp="1"/>
          </p:cNvSpPr>
          <p:nvPr>
            <p:ph type="sldNum" sz="quarter" idx="5"/>
          </p:nvPr>
        </p:nvSpPr>
        <p:spPr/>
        <p:txBody>
          <a:bodyPr/>
          <a:lstStyle/>
          <a:p>
            <a:pPr>
              <a:defRPr/>
            </a:pPr>
            <a:fld id="{52B678C8-C3E0-4AFC-A2BB-1CFE65006EC4}" type="slidenum">
              <a:rPr lang="fr-FR" smtClean="0"/>
              <a:pPr>
                <a:defRPr/>
              </a:pPr>
              <a:t>22</a:t>
            </a:fld>
            <a:endParaRPr lang="fr-FR"/>
          </a:p>
        </p:txBody>
      </p:sp>
    </p:spTree>
    <p:extLst>
      <p:ext uri="{BB962C8B-B14F-4D97-AF65-F5344CB8AC3E}">
        <p14:creationId xmlns:p14="http://schemas.microsoft.com/office/powerpoint/2010/main" val="3987814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52B678C8-C3E0-4AFC-A2BB-1CFE65006EC4}" type="slidenum">
              <a:rPr lang="fr-FR" smtClean="0"/>
              <a:pPr>
                <a:defRPr/>
              </a:pPr>
              <a:t>32</a:t>
            </a:fld>
            <a:endParaRPr lang="fr-FR"/>
          </a:p>
        </p:txBody>
      </p:sp>
    </p:spTree>
    <p:extLst>
      <p:ext uri="{BB962C8B-B14F-4D97-AF65-F5344CB8AC3E}">
        <p14:creationId xmlns:p14="http://schemas.microsoft.com/office/powerpoint/2010/main" val="412211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2B678C8-C3E0-4AFC-A2BB-1CFE65006EC4}" type="slidenum">
              <a:rPr lang="fr-FR" smtClean="0"/>
              <a:pPr>
                <a:defRPr/>
              </a:pPr>
              <a:t>41</a:t>
            </a:fld>
            <a:endParaRPr lang="fr-FR"/>
          </a:p>
        </p:txBody>
      </p:sp>
    </p:spTree>
    <p:extLst>
      <p:ext uri="{BB962C8B-B14F-4D97-AF65-F5344CB8AC3E}">
        <p14:creationId xmlns:p14="http://schemas.microsoft.com/office/powerpoint/2010/main" val="4163550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de la présentation">
    <p:spTree>
      <p:nvGrpSpPr>
        <p:cNvPr id="1" name=""/>
        <p:cNvGrpSpPr/>
        <p:nvPr/>
      </p:nvGrpSpPr>
      <p:grpSpPr>
        <a:xfrm>
          <a:off x="0" y="0"/>
          <a:ext cx="0" cy="0"/>
          <a:chOff x="0" y="0"/>
          <a:chExt cx="0" cy="0"/>
        </a:xfrm>
      </p:grpSpPr>
      <p:sp>
        <p:nvSpPr>
          <p:cNvPr id="6" name="Rectangle 5"/>
          <p:cNvSpPr/>
          <p:nvPr userDrawn="1"/>
        </p:nvSpPr>
        <p:spPr>
          <a:xfrm>
            <a:off x="0" y="0"/>
            <a:ext cx="9144000" cy="4077072"/>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647564" y="1772816"/>
            <a:ext cx="7848872" cy="2016224"/>
          </a:xfrm>
        </p:spPr>
        <p:txBody>
          <a:bodyPr/>
          <a:lstStyle>
            <a:lvl1pPr algn="ctr">
              <a:defRPr sz="4000">
                <a:latin typeface="Arial" panose="020B0604020202020204" pitchFamily="34" charset="0"/>
                <a:cs typeface="Arial" panose="020B0604020202020204" pitchFamily="34" charset="0"/>
              </a:defRPr>
            </a:lvl1pPr>
          </a:lstStyle>
          <a:p>
            <a:r>
              <a:rPr lang="fr-FR" dirty="0"/>
              <a:t>Modifiez le style du titre</a:t>
            </a:r>
          </a:p>
        </p:txBody>
      </p:sp>
      <p:sp>
        <p:nvSpPr>
          <p:cNvPr id="3" name="Sous-titre 2"/>
          <p:cNvSpPr>
            <a:spLocks noGrp="1"/>
          </p:cNvSpPr>
          <p:nvPr>
            <p:ph type="subTitle" idx="1"/>
          </p:nvPr>
        </p:nvSpPr>
        <p:spPr>
          <a:xfrm>
            <a:off x="575557" y="4221088"/>
            <a:ext cx="7992887" cy="763224"/>
          </a:xfrm>
        </p:spPr>
        <p:txBody>
          <a:bodyPr/>
          <a:lstStyle>
            <a:lvl1pPr marL="0" indent="0" algn="l">
              <a:buNone/>
              <a:defRPr>
                <a:solidFill>
                  <a:srgbClr val="5F5F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noProof="0" dirty="0"/>
              <a:t>Modifiez le style des sous-titres du masque</a:t>
            </a:r>
          </a:p>
        </p:txBody>
      </p:sp>
      <p:sp>
        <p:nvSpPr>
          <p:cNvPr id="17" name="Rectangle 16"/>
          <p:cNvSpPr/>
          <p:nvPr userDrawn="1"/>
        </p:nvSpPr>
        <p:spPr>
          <a:xfrm>
            <a:off x="0" y="6593262"/>
            <a:ext cx="7164288"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8" name="Picture 4" descr="\\intranet.fr\sgdsn\utilisateurs_mercure\bureaux\chavanne\logo_a_plat_CYBEREDU(300dpi).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51760" y="404664"/>
            <a:ext cx="3040480" cy="1015889"/>
          </a:xfrm>
          <a:prstGeom prst="rect">
            <a:avLst/>
          </a:prstGeom>
          <a:noFill/>
          <a:extLst>
            <a:ext uri="{909E8E84-426E-40DD-AFC4-6F175D3DCCD1}">
              <a14:hiddenFill xmlns:a14="http://schemas.microsoft.com/office/drawing/2010/main">
                <a:solidFill>
                  <a:srgbClr val="FFFFFF"/>
                </a:solidFill>
              </a14:hiddenFill>
            </a:ext>
          </a:extLst>
        </p:spPr>
      </p:pic>
      <p:sp>
        <p:nvSpPr>
          <p:cNvPr id="26" name="Espace réservé de la date 2"/>
          <p:cNvSpPr>
            <a:spLocks noGrp="1"/>
          </p:cNvSpPr>
          <p:nvPr>
            <p:ph type="dt" sz="half" idx="10"/>
          </p:nvPr>
        </p:nvSpPr>
        <p:spPr>
          <a:xfrm>
            <a:off x="3613212" y="5085184"/>
            <a:ext cx="1917576" cy="365125"/>
          </a:xfrm>
          <a:prstGeom prst="rect">
            <a:avLst/>
          </a:prstGeom>
        </p:spPr>
        <p:txBody>
          <a:bodyPr/>
          <a:lstStyle>
            <a:lvl1pPr>
              <a:defRPr i="1">
                <a:solidFill>
                  <a:srgbClr val="5F5F5F"/>
                </a:solidFill>
                <a:latin typeface="Arial" panose="020B0604020202020204" pitchFamily="34" charset="0"/>
                <a:cs typeface="Arial" panose="020B0604020202020204" pitchFamily="34" charset="0"/>
              </a:defRPr>
            </a:lvl1pPr>
          </a:lstStyle>
          <a:p>
            <a:pPr>
              <a:defRPr/>
            </a:pPr>
            <a:r>
              <a:rPr lang="fr-FR"/>
              <a:t>19/12/2024</a:t>
            </a:r>
            <a:endParaRPr lang="fr-FR" dirty="0"/>
          </a:p>
        </p:txBody>
      </p:sp>
      <p:sp>
        <p:nvSpPr>
          <p:cNvPr id="27" name="Rectangle 26"/>
          <p:cNvSpPr/>
          <p:nvPr userDrawn="1"/>
        </p:nvSpPr>
        <p:spPr>
          <a:xfrm>
            <a:off x="0" y="5984424"/>
            <a:ext cx="9144000" cy="553998"/>
          </a:xfrm>
          <a:prstGeom prst="rect">
            <a:avLst/>
          </a:prstGeom>
        </p:spPr>
        <p:txBody>
          <a:bodyPr wrap="square">
            <a:spAutoFit/>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fr-FR" sz="1000" i="0" kern="1200" dirty="0">
                <a:solidFill>
                  <a:srgbClr val="5F5F5F"/>
                </a:solidFill>
                <a:latin typeface="Arial" panose="020B0604020202020204" pitchFamily="34" charset="0"/>
                <a:ea typeface="+mn-ea"/>
                <a:cs typeface="Arial" panose="020B0604020202020204" pitchFamily="34" charset="0"/>
              </a:rPr>
              <a:t>Ce document pédagogique a été rédigé par un consortium regroupant des enseignants-chercheurs</a:t>
            </a:r>
            <a:r>
              <a:rPr lang="fr-FR" sz="1000" i="0" kern="1200" baseline="0" dirty="0">
                <a:solidFill>
                  <a:srgbClr val="5F5F5F"/>
                </a:solidFill>
                <a:latin typeface="Arial" panose="020B0604020202020204" pitchFamily="34" charset="0"/>
                <a:ea typeface="+mn-ea"/>
                <a:cs typeface="Arial" panose="020B0604020202020204" pitchFamily="34" charset="0"/>
              </a:rPr>
              <a:t> et </a:t>
            </a:r>
            <a:r>
              <a:rPr lang="fr-FR" sz="1000" i="0" kern="1200" dirty="0">
                <a:solidFill>
                  <a:srgbClr val="5F5F5F"/>
                </a:solidFill>
                <a:latin typeface="Arial" panose="020B0604020202020204" pitchFamily="34" charset="0"/>
                <a:ea typeface="+mn-ea"/>
                <a:cs typeface="Arial" panose="020B0604020202020204" pitchFamily="34" charset="0"/>
              </a:rPr>
              <a:t>des professionnels du secteur de la </a:t>
            </a:r>
            <a:r>
              <a:rPr lang="fr-FR" sz="1000" i="0" kern="1200" dirty="0" err="1">
                <a:solidFill>
                  <a:srgbClr val="5F5F5F"/>
                </a:solidFill>
                <a:latin typeface="Arial" panose="020B0604020202020204" pitchFamily="34" charset="0"/>
                <a:ea typeface="+mn-ea"/>
                <a:cs typeface="Arial" panose="020B0604020202020204" pitchFamily="34" charset="0"/>
              </a:rPr>
              <a:t>cybersécurité</a:t>
            </a:r>
            <a:r>
              <a:rPr lang="fr-FR" sz="1000" i="0" kern="1200" dirty="0">
                <a:solidFill>
                  <a:srgbClr val="5F5F5F"/>
                </a:solidFill>
                <a:latin typeface="Arial" panose="020B0604020202020204" pitchFamily="34" charset="0"/>
                <a:ea typeface="+mn-ea"/>
                <a:cs typeface="Arial" panose="020B0604020202020204" pitchFamily="34" charset="0"/>
              </a:rPr>
              <a:t>.</a:t>
            </a:r>
          </a:p>
          <a:p>
            <a:pPr algn="ctr">
              <a:defRPr/>
            </a:pPr>
            <a:endParaRPr lang="fr-FR" sz="1000" i="0" kern="1200" dirty="0">
              <a:solidFill>
                <a:srgbClr val="5F5F5F"/>
              </a:solidFill>
              <a:latin typeface="Arial" panose="020B0604020202020204" pitchFamily="34" charset="0"/>
              <a:ea typeface="+mn-ea"/>
              <a:cs typeface="Arial" panose="020B0604020202020204" pitchFamily="34" charset="0"/>
            </a:endParaRPr>
          </a:p>
          <a:p>
            <a:pPr algn="ctr">
              <a:defRPr/>
            </a:pPr>
            <a:r>
              <a:rPr lang="fr-FR" sz="1000" i="0" kern="1200" dirty="0">
                <a:solidFill>
                  <a:srgbClr val="5F5F5F"/>
                </a:solidFill>
                <a:latin typeface="Arial" panose="020B0604020202020204" pitchFamily="34" charset="0"/>
                <a:ea typeface="+mn-ea"/>
                <a:cs typeface="Arial" panose="020B0604020202020204" pitchFamily="34" charset="0"/>
              </a:rPr>
              <a:t>Il est</a:t>
            </a:r>
            <a:r>
              <a:rPr lang="fr-FR" sz="1000" i="0" kern="1200" baseline="0" dirty="0">
                <a:solidFill>
                  <a:srgbClr val="5F5F5F"/>
                </a:solidFill>
                <a:latin typeface="Arial" panose="020B0604020202020204" pitchFamily="34" charset="0"/>
                <a:ea typeface="+mn-ea"/>
                <a:cs typeface="Arial" panose="020B0604020202020204" pitchFamily="34" charset="0"/>
              </a:rPr>
              <a:t> mis à disposition par</a:t>
            </a:r>
            <a:r>
              <a:rPr lang="fr-FR" sz="1000" i="0" kern="1200" dirty="0">
                <a:solidFill>
                  <a:srgbClr val="5F5F5F"/>
                </a:solidFill>
                <a:latin typeface="Arial" panose="020B0604020202020204" pitchFamily="34" charset="0"/>
                <a:ea typeface="+mn-ea"/>
                <a:cs typeface="Arial" panose="020B0604020202020204" pitchFamily="34" charset="0"/>
              </a:rPr>
              <a:t> l’ANSSI sous licence </a:t>
            </a:r>
            <a:r>
              <a:rPr lang="fr-FR" sz="1000" i="0" kern="1200" dirty="0" err="1">
                <a:solidFill>
                  <a:srgbClr val="5F5F5F"/>
                </a:solidFill>
                <a:latin typeface="Arial" panose="020B0604020202020204" pitchFamily="34" charset="0"/>
                <a:ea typeface="+mn-ea"/>
                <a:cs typeface="Arial" panose="020B0604020202020204" pitchFamily="34" charset="0"/>
              </a:rPr>
              <a:t>Creative</a:t>
            </a:r>
            <a:r>
              <a:rPr lang="fr-FR" sz="1000" i="0" kern="1200" dirty="0">
                <a:solidFill>
                  <a:srgbClr val="5F5F5F"/>
                </a:solidFill>
                <a:latin typeface="Arial" panose="020B0604020202020204" pitchFamily="34" charset="0"/>
                <a:ea typeface="+mn-ea"/>
                <a:cs typeface="Arial" panose="020B0604020202020204" pitchFamily="34" charset="0"/>
              </a:rPr>
              <a:t> Commons Attribution 3.0 France.</a:t>
            </a:r>
          </a:p>
        </p:txBody>
      </p:sp>
      <p:pic>
        <p:nvPicPr>
          <p:cNvPr id="28" name="Imag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3648" y="6300633"/>
            <a:ext cx="613230" cy="216025"/>
          </a:xfrm>
          <a:prstGeom prst="rect">
            <a:avLst/>
          </a:prstGeom>
        </p:spPr>
      </p:pic>
    </p:spTree>
    <p:extLst>
      <p:ext uri="{BB962C8B-B14F-4D97-AF65-F5344CB8AC3E}">
        <p14:creationId xmlns:p14="http://schemas.microsoft.com/office/powerpoint/2010/main" val="57107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51520" y="9220"/>
            <a:ext cx="8712968" cy="971508"/>
          </a:xfrm>
        </p:spPr>
        <p:txBody>
          <a:bodyPr/>
          <a:lstStyle>
            <a:lvl1pPr algn="l">
              <a:defRPr sz="2800"/>
            </a:lvl1pPr>
          </a:lstStyle>
          <a:p>
            <a:r>
              <a:rPr lang="fr-FR" dirty="0"/>
              <a:t>Modifiez le style du titre</a:t>
            </a:r>
          </a:p>
        </p:txBody>
      </p:sp>
      <p:sp>
        <p:nvSpPr>
          <p:cNvPr id="3" name="Espace réservé du contenu 2"/>
          <p:cNvSpPr>
            <a:spLocks noGrp="1"/>
          </p:cNvSpPr>
          <p:nvPr>
            <p:ph idx="1"/>
          </p:nvPr>
        </p:nvSpPr>
        <p:spPr/>
        <p:txBody>
          <a:bodyPr/>
          <a:lstStyle>
            <a:lvl1pPr algn="just">
              <a:defRPr sz="2000"/>
            </a:lvl1pPr>
            <a:lvl2pPr>
              <a:defRPr sz="1800"/>
            </a:lvl2pPr>
            <a:lvl3pPr>
              <a:defRPr sz="1600"/>
            </a:lvl3pPr>
            <a:lvl4pPr>
              <a:defRPr sz="1400"/>
            </a:lvl4pPr>
            <a:lvl5pPr>
              <a:defRPr sz="1400"/>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2" name="Rectangle 11"/>
          <p:cNvSpPr/>
          <p:nvPr userDrawn="1"/>
        </p:nvSpPr>
        <p:spPr>
          <a:xfrm>
            <a:off x="0" y="6593262"/>
            <a:ext cx="3419872"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8" descr="logo_cybereduv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6467727"/>
            <a:ext cx="1008112"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Espace réservé du texte 17"/>
          <p:cNvSpPr>
            <a:spLocks noGrp="1"/>
          </p:cNvSpPr>
          <p:nvPr>
            <p:ph type="body" sz="quarter" idx="10"/>
          </p:nvPr>
        </p:nvSpPr>
        <p:spPr>
          <a:xfrm>
            <a:off x="250825" y="1052512"/>
            <a:ext cx="8713663" cy="576287"/>
          </a:xfrm>
        </p:spPr>
        <p:txBody>
          <a:bodyPr/>
          <a:lstStyle>
            <a:lvl1pPr marL="0" indent="0">
              <a:buNone/>
              <a:defRPr sz="2000" b="1" i="1" u="none"/>
            </a:lvl1pPr>
          </a:lstStyle>
          <a:p>
            <a:pPr lvl="0"/>
            <a:r>
              <a:rPr lang="fr-FR" dirty="0"/>
              <a:t>Modifiez les styles du texte du masque</a:t>
            </a:r>
          </a:p>
        </p:txBody>
      </p:sp>
      <p:sp>
        <p:nvSpPr>
          <p:cNvPr id="19" name="Espace réservé de la date 18"/>
          <p:cNvSpPr>
            <a:spLocks noGrp="1"/>
          </p:cNvSpPr>
          <p:nvPr>
            <p:ph type="dt" sz="half" idx="11"/>
          </p:nvPr>
        </p:nvSpPr>
        <p:spPr/>
        <p:txBody>
          <a:bodyPr/>
          <a:lstStyle/>
          <a:p>
            <a:pPr>
              <a:defRPr/>
            </a:pPr>
            <a:r>
              <a:rPr lang="fr-FR"/>
              <a:t>19/12/2024</a:t>
            </a:r>
            <a:endParaRPr lang="fr-FR" dirty="0"/>
          </a:p>
        </p:txBody>
      </p:sp>
      <p:sp>
        <p:nvSpPr>
          <p:cNvPr id="20" name="Espace réservé du pied de page 19"/>
          <p:cNvSpPr>
            <a:spLocks noGrp="1"/>
          </p:cNvSpPr>
          <p:nvPr>
            <p:ph type="ftr" sz="quarter" idx="12"/>
          </p:nvPr>
        </p:nvSpPr>
        <p:spPr/>
        <p:txBody>
          <a:bodyPr/>
          <a:lstStyle/>
          <a:p>
            <a:pPr>
              <a:defRPr/>
            </a:pPr>
            <a:r>
              <a:rPr lang="fr-FR"/>
              <a:t>Sensibilisation et initiation à la cybersécurité</a:t>
            </a:r>
            <a:endParaRPr lang="fr-FR" dirty="0"/>
          </a:p>
        </p:txBody>
      </p:sp>
      <p:sp>
        <p:nvSpPr>
          <p:cNvPr id="21" name="Espace réservé du numéro de diapositive 20"/>
          <p:cNvSpPr>
            <a:spLocks noGrp="1"/>
          </p:cNvSpPr>
          <p:nvPr>
            <p:ph type="sldNum" sz="quarter" idx="13"/>
          </p:nvPr>
        </p:nvSpPr>
        <p:spPr/>
        <p:txBody>
          <a:bodyPr/>
          <a:lstStyle/>
          <a:p>
            <a:pPr>
              <a:defRPr/>
            </a:pPr>
            <a:fld id="{DAC45385-D604-40AE-9F53-03BDB8FC03CC}" type="slidenum">
              <a:rPr lang="fr-FR" smtClean="0"/>
              <a:pPr>
                <a:defRPr/>
              </a:pPr>
              <a:t>‹N°›</a:t>
            </a:fld>
            <a:endParaRPr lang="fr-FR" dirty="0"/>
          </a:p>
        </p:txBody>
      </p:sp>
    </p:spTree>
    <p:extLst>
      <p:ext uri="{BB962C8B-B14F-4D97-AF65-F5344CB8AC3E}">
        <p14:creationId xmlns:p14="http://schemas.microsoft.com/office/powerpoint/2010/main" val="48065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defRPr/>
            </a:pPr>
            <a:r>
              <a:rPr lang="fr-FR"/>
              <a:t>19/12/2024</a:t>
            </a:r>
            <a:endParaRPr lang="fr-FR" dirty="0"/>
          </a:p>
        </p:txBody>
      </p:sp>
      <p:sp>
        <p:nvSpPr>
          <p:cNvPr id="4" name="Espace réservé du pied de page 3"/>
          <p:cNvSpPr>
            <a:spLocks noGrp="1"/>
          </p:cNvSpPr>
          <p:nvPr>
            <p:ph type="ftr" sz="quarter" idx="11"/>
          </p:nvPr>
        </p:nvSpPr>
        <p:spPr/>
        <p:txBody>
          <a:bodyPr/>
          <a:lstStyle/>
          <a:p>
            <a:pPr>
              <a:defRPr/>
            </a:pPr>
            <a:r>
              <a:rPr lang="fr-FR"/>
              <a:t>Sensibilisation et initiation à la cybersécurité</a:t>
            </a:r>
            <a:endParaRPr lang="fr-FR" dirty="0"/>
          </a:p>
        </p:txBody>
      </p:sp>
      <p:sp>
        <p:nvSpPr>
          <p:cNvPr id="5" name="Espace réservé du numéro de diapositive 4"/>
          <p:cNvSpPr>
            <a:spLocks noGrp="1"/>
          </p:cNvSpPr>
          <p:nvPr>
            <p:ph type="sldNum" sz="quarter" idx="12"/>
          </p:nvPr>
        </p:nvSpPr>
        <p:spPr/>
        <p:txBody>
          <a:bodyPr/>
          <a:lstStyle/>
          <a:p>
            <a:pPr>
              <a:defRPr/>
            </a:pPr>
            <a:fld id="{DAC45385-D604-40AE-9F53-03BDB8FC03CC}" type="slidenum">
              <a:rPr lang="fr-FR" smtClean="0"/>
              <a:pPr>
                <a:defRPr/>
              </a:pPr>
              <a:t>‹N°›</a:t>
            </a:fld>
            <a:endParaRPr lang="fr-FR" dirty="0"/>
          </a:p>
        </p:txBody>
      </p:sp>
      <p:sp>
        <p:nvSpPr>
          <p:cNvPr id="6" name="Rectangle 5"/>
          <p:cNvSpPr/>
          <p:nvPr userDrawn="1"/>
        </p:nvSpPr>
        <p:spPr>
          <a:xfrm>
            <a:off x="0" y="1894545"/>
            <a:ext cx="9144000" cy="1584176"/>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2060848"/>
            <a:ext cx="8229600" cy="1296144"/>
          </a:xfrm>
        </p:spPr>
        <p:txBody>
          <a:bodyPr/>
          <a:lstStyle>
            <a:lvl1pPr algn="ctr">
              <a:defRPr sz="3600"/>
            </a:lvl1pPr>
          </a:lstStyle>
          <a:p>
            <a:r>
              <a:rPr lang="fr-FR" dirty="0"/>
              <a:t>Modifiez le style du titre</a:t>
            </a:r>
          </a:p>
        </p:txBody>
      </p:sp>
      <p:sp>
        <p:nvSpPr>
          <p:cNvPr id="10" name="Rectangle 9"/>
          <p:cNvSpPr/>
          <p:nvPr userDrawn="1"/>
        </p:nvSpPr>
        <p:spPr>
          <a:xfrm>
            <a:off x="0" y="-4152"/>
            <a:ext cx="9144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18" descr="logo_cybereduv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8434" y="462798"/>
            <a:ext cx="2927132" cy="94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Espace réservé du texte 13"/>
          <p:cNvSpPr>
            <a:spLocks noGrp="1"/>
          </p:cNvSpPr>
          <p:nvPr>
            <p:ph type="body" sz="quarter" idx="13"/>
          </p:nvPr>
        </p:nvSpPr>
        <p:spPr>
          <a:xfrm>
            <a:off x="468313" y="3716338"/>
            <a:ext cx="8207375" cy="1368425"/>
          </a:xfrm>
        </p:spPr>
        <p:txBody>
          <a:bodyPr/>
          <a:lstStyle>
            <a:lvl1pPr marL="0" indent="0" algn="ctr">
              <a:buNone/>
              <a:defRPr sz="2400">
                <a:solidFill>
                  <a:srgbClr val="5F5F5F"/>
                </a:solidFill>
              </a:defRPr>
            </a:lvl1pPr>
          </a:lstStyle>
          <a:p>
            <a:pPr lvl="0"/>
            <a:r>
              <a:rPr lang="fr-FR" dirty="0"/>
              <a:t>Modifiez les styles du texte du masque</a:t>
            </a:r>
          </a:p>
        </p:txBody>
      </p:sp>
    </p:spTree>
    <p:extLst>
      <p:ext uri="{BB962C8B-B14F-4D97-AF65-F5344CB8AC3E}">
        <p14:creationId xmlns:p14="http://schemas.microsoft.com/office/powerpoint/2010/main" val="57969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4" name="ZoneTexte 3"/>
          <p:cNvSpPr txBox="1">
            <a:spLocks noChangeArrowheads="1"/>
          </p:cNvSpPr>
          <p:nvPr userDrawn="1"/>
        </p:nvSpPr>
        <p:spPr bwMode="auto">
          <a:xfrm>
            <a:off x="8675688" y="6524625"/>
            <a:ext cx="4206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EF940623-6C50-4B87-9209-F5B47B5DFC3A}" type="slidenum">
              <a:rPr lang="fr-FR" altLang="fr-FR" sz="1100" smtClean="0"/>
              <a:pPr>
                <a:defRPr/>
              </a:pPr>
              <a:t>‹N°›</a:t>
            </a:fld>
            <a:endParaRPr lang="fr-FR" altLang="fr-FR" sz="1100"/>
          </a:p>
        </p:txBody>
      </p:sp>
      <p:sp>
        <p:nvSpPr>
          <p:cNvPr id="2" name="Titre 1"/>
          <p:cNvSpPr>
            <a:spLocks noGrp="1"/>
          </p:cNvSpPr>
          <p:nvPr>
            <p:ph type="title"/>
          </p:nvPr>
        </p:nvSpPr>
        <p:spPr/>
        <p:txBody>
          <a:bodyPr/>
          <a:lstStyle>
            <a:lvl1pPr algn="l">
              <a:defRPr/>
            </a:lvl1p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r>
              <a:rPr lang="fr-FR"/>
              <a:t>19/12/2024</a:t>
            </a:r>
            <a:endParaRPr lang="fr-FR" dirty="0"/>
          </a:p>
        </p:txBody>
      </p:sp>
      <p:sp>
        <p:nvSpPr>
          <p:cNvPr id="8" name="Espace réservé du pied de page 4"/>
          <p:cNvSpPr>
            <a:spLocks noGrp="1"/>
          </p:cNvSpPr>
          <p:nvPr>
            <p:ph type="ftr" sz="quarter" idx="11"/>
          </p:nvPr>
        </p:nvSpPr>
        <p:spPr/>
        <p:txBody>
          <a:bodyPr/>
          <a:lstStyle>
            <a:lvl1pPr>
              <a:defRPr/>
            </a:lvl1pPr>
          </a:lstStyle>
          <a:p>
            <a:pPr>
              <a:defRPr/>
            </a:pPr>
            <a:r>
              <a:rPr lang="fr-FR"/>
              <a:t>Sensibilisation et initiation à la cybersécurité</a:t>
            </a:r>
          </a:p>
        </p:txBody>
      </p:sp>
    </p:spTree>
    <p:extLst>
      <p:ext uri="{BB962C8B-B14F-4D97-AF65-F5344CB8AC3E}">
        <p14:creationId xmlns:p14="http://schemas.microsoft.com/office/powerpoint/2010/main" val="3477413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erci">
    <p:spTree>
      <p:nvGrpSpPr>
        <p:cNvPr id="1" name=""/>
        <p:cNvGrpSpPr/>
        <p:nvPr/>
      </p:nvGrpSpPr>
      <p:grpSpPr>
        <a:xfrm>
          <a:off x="0" y="0"/>
          <a:ext cx="0" cy="0"/>
          <a:chOff x="0" y="0"/>
          <a:chExt cx="0" cy="0"/>
        </a:xfrm>
      </p:grpSpPr>
      <p:sp>
        <p:nvSpPr>
          <p:cNvPr id="2" name="Titre 1"/>
          <p:cNvSpPr>
            <a:spLocks noGrp="1"/>
          </p:cNvSpPr>
          <p:nvPr>
            <p:ph type="title"/>
          </p:nvPr>
        </p:nvSpPr>
        <p:spPr>
          <a:xfrm>
            <a:off x="1049128" y="2565400"/>
            <a:ext cx="7051885" cy="982800"/>
          </a:xfrm>
        </p:spPr>
        <p:txBody>
          <a:bodyPr/>
          <a:lstStyle>
            <a:lvl1pPr algn="l">
              <a:defRPr sz="6600">
                <a:latin typeface="Helvetica 35 Thin" pitchFamily="34" charset="0"/>
              </a:defRPr>
            </a:lvl1pPr>
          </a:lstStyle>
          <a:p>
            <a:r>
              <a:rPr lang="fr-FR"/>
              <a:t>Modifiez le style du titre</a:t>
            </a:r>
            <a:endParaRPr lang="fr-FR" dirty="0"/>
          </a:p>
        </p:txBody>
      </p:sp>
    </p:spTree>
    <p:extLst>
      <p:ext uri="{BB962C8B-B14F-4D97-AF65-F5344CB8AC3E}">
        <p14:creationId xmlns:p14="http://schemas.microsoft.com/office/powerpoint/2010/main" val="2171797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980728"/>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26" name="Espace réservé du titre 1"/>
          <p:cNvSpPr>
            <a:spLocks noGrp="1"/>
          </p:cNvSpPr>
          <p:nvPr>
            <p:ph type="title"/>
          </p:nvPr>
        </p:nvSpPr>
        <p:spPr bwMode="auto">
          <a:xfrm>
            <a:off x="457200" y="9220"/>
            <a:ext cx="8229600" cy="97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dirty="0"/>
              <a:t>Modifiez le style du titre</a:t>
            </a:r>
          </a:p>
        </p:txBody>
      </p:sp>
      <p:sp>
        <p:nvSpPr>
          <p:cNvPr id="1027" name="Espace réservé du texte 2"/>
          <p:cNvSpPr>
            <a:spLocks noGrp="1"/>
          </p:cNvSpPr>
          <p:nvPr>
            <p:ph type="body" idx="1"/>
          </p:nvPr>
        </p:nvSpPr>
        <p:spPr bwMode="auto">
          <a:xfrm>
            <a:off x="457200" y="1700808"/>
            <a:ext cx="82296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Modifiez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14" name="Rectangle 13"/>
          <p:cNvSpPr/>
          <p:nvPr userDrawn="1"/>
        </p:nvSpPr>
        <p:spPr>
          <a:xfrm>
            <a:off x="0" y="6593262"/>
            <a:ext cx="3419872" cy="66937"/>
          </a:xfrm>
          <a:prstGeom prst="rect">
            <a:avLst/>
          </a:prstGeom>
          <a:solidFill>
            <a:srgbClr val="922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space réservé de la date 3"/>
          <p:cNvSpPr>
            <a:spLocks noGrp="1"/>
          </p:cNvSpPr>
          <p:nvPr>
            <p:ph type="dt" sz="half" idx="2"/>
          </p:nvPr>
        </p:nvSpPr>
        <p:spPr>
          <a:xfrm>
            <a:off x="3419872" y="6448752"/>
            <a:ext cx="1008112" cy="365125"/>
          </a:xfrm>
          <a:prstGeom prst="rect">
            <a:avLst/>
          </a:prstGeom>
        </p:spPr>
        <p:txBody>
          <a:bodyPr anchor="ctr"/>
          <a:lstStyle>
            <a:lvl1pPr algn="ctr">
              <a:defRPr sz="1050">
                <a:latin typeface="Arial" panose="020B0604020202020204" pitchFamily="34" charset="0"/>
                <a:cs typeface="Arial" panose="020B0604020202020204" pitchFamily="34" charset="0"/>
              </a:defRPr>
            </a:lvl1pPr>
          </a:lstStyle>
          <a:p>
            <a:pPr>
              <a:defRPr/>
            </a:pPr>
            <a:r>
              <a:rPr lang="fr-FR"/>
              <a:t>19/12/2024</a:t>
            </a:r>
            <a:endParaRPr lang="fr-FR" dirty="0"/>
          </a:p>
        </p:txBody>
      </p:sp>
      <p:sp>
        <p:nvSpPr>
          <p:cNvPr id="16" name="Espace réservé du pied de page 4"/>
          <p:cNvSpPr>
            <a:spLocks noGrp="1"/>
          </p:cNvSpPr>
          <p:nvPr>
            <p:ph type="ftr" sz="quarter" idx="3"/>
          </p:nvPr>
        </p:nvSpPr>
        <p:spPr>
          <a:xfrm>
            <a:off x="4499992" y="6448752"/>
            <a:ext cx="3031976" cy="365125"/>
          </a:xfrm>
          <a:prstGeom prst="rect">
            <a:avLst/>
          </a:prstGeom>
        </p:spPr>
        <p:txBody>
          <a:bodyPr anchor="ctr"/>
          <a:lstStyle>
            <a:lvl1pPr>
              <a:defRPr sz="1050">
                <a:latin typeface="Arial" panose="020B0604020202020204" pitchFamily="34" charset="0"/>
                <a:cs typeface="Arial" panose="020B0604020202020204" pitchFamily="34" charset="0"/>
              </a:defRPr>
            </a:lvl1pPr>
          </a:lstStyle>
          <a:p>
            <a:pPr>
              <a:defRPr/>
            </a:pPr>
            <a:r>
              <a:rPr lang="fr-FR" dirty="0"/>
              <a:t>Sensibilisation et initiation à la cybersécurité</a:t>
            </a:r>
          </a:p>
        </p:txBody>
      </p:sp>
      <p:sp>
        <p:nvSpPr>
          <p:cNvPr id="17" name="Espace réservé du numéro de diapositive 5"/>
          <p:cNvSpPr>
            <a:spLocks noGrp="1"/>
          </p:cNvSpPr>
          <p:nvPr>
            <p:ph type="sldNum" sz="quarter" idx="4"/>
          </p:nvPr>
        </p:nvSpPr>
        <p:spPr>
          <a:xfrm>
            <a:off x="8676456" y="6448752"/>
            <a:ext cx="432048" cy="365125"/>
          </a:xfrm>
          <a:prstGeom prst="rect">
            <a:avLst/>
          </a:prstGeom>
        </p:spPr>
        <p:txBody>
          <a:bodyPr anchor="ctr"/>
          <a:lstStyle>
            <a:lvl1pPr>
              <a:defRPr sz="1050">
                <a:latin typeface="Arial" panose="020B0604020202020204" pitchFamily="34" charset="0"/>
                <a:cs typeface="Arial" panose="020B0604020202020204" pitchFamily="34" charset="0"/>
              </a:defRPr>
            </a:lvl1pPr>
          </a:lstStyle>
          <a:p>
            <a:pPr>
              <a:defRPr/>
            </a:pPr>
            <a:fld id="{DAC45385-D604-40AE-9F53-03BDB8FC03CC}" type="slidenum">
              <a:rPr lang="fr-FR" smtClean="0"/>
              <a:pPr>
                <a:defRPr/>
              </a:pPr>
              <a:t>‹N°›</a:t>
            </a:fld>
            <a:endParaRPr lang="fr-FR" dirty="0"/>
          </a:p>
        </p:txBody>
      </p:sp>
      <p:pic>
        <p:nvPicPr>
          <p:cNvPr id="18" name="Picture 18" descr="logo_cybereduv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96336" y="6467727"/>
            <a:ext cx="1008112" cy="3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6" r:id="rId1"/>
    <p:sldLayoutId id="2147483865" r:id="rId2"/>
    <p:sldLayoutId id="2147483869" r:id="rId3"/>
    <p:sldLayoutId id="2147483870" r:id="rId4"/>
    <p:sldLayoutId id="2147483871" r:id="rId5"/>
  </p:sldLayoutIdLst>
  <p:hf hdr="0"/>
  <p:txStyles>
    <p:titleStyle>
      <a:lvl1pPr algn="l" rtl="0" eaLnBrk="0" fontAlgn="base" hangingPunct="0">
        <a:spcBef>
          <a:spcPct val="0"/>
        </a:spcBef>
        <a:spcAft>
          <a:spcPct val="0"/>
        </a:spcAft>
        <a:defRPr sz="2800" b="1" kern="1200">
          <a:solidFill>
            <a:schemeClr val="bg1">
              <a:lumMod val="9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1.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2" name="Rectangle 10"/>
          <p:cNvSpPr>
            <a:spLocks noChangeArrowheads="1"/>
          </p:cNvSpPr>
          <p:nvPr/>
        </p:nvSpPr>
        <p:spPr bwMode="auto">
          <a:xfrm>
            <a:off x="0" y="52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3" name="Rectangle 11"/>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4" name="Rectangle 12"/>
          <p:cNvSpPr>
            <a:spLocks noChangeArrowheads="1"/>
          </p:cNvSpPr>
          <p:nvPr/>
        </p:nvSpPr>
        <p:spPr bwMode="auto">
          <a:xfrm>
            <a:off x="0" y="1333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5" name="Rectangle 13"/>
          <p:cNvSpPr>
            <a:spLocks noChangeArrowheads="1"/>
          </p:cNvSpPr>
          <p:nvPr/>
        </p:nvSpPr>
        <p:spPr bwMode="auto">
          <a:xfrm>
            <a:off x="0" y="1990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6" name="Rectangle 14"/>
          <p:cNvSpPr>
            <a:spLocks noChangeArrowheads="1"/>
          </p:cNvSpPr>
          <p:nvPr/>
        </p:nvSpPr>
        <p:spPr bwMode="auto">
          <a:xfrm>
            <a:off x="0" y="2619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7" name="Rectangle 15"/>
          <p:cNvSpPr>
            <a:spLocks noChangeArrowheads="1"/>
          </p:cNvSpPr>
          <p:nvPr/>
        </p:nvSpPr>
        <p:spPr bwMode="auto">
          <a:xfrm>
            <a:off x="0" y="3057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fr-FR" altLang="fr-FR" sz="1800"/>
          </a:p>
        </p:txBody>
      </p:sp>
      <p:sp>
        <p:nvSpPr>
          <p:cNvPr id="15378" name="Rectangle 16"/>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1000">
                <a:latin typeface="Arial" charset="0"/>
                <a:ea typeface="Times New Roman" pitchFamily="18" charset="0"/>
              </a:rPr>
              <a:t> </a:t>
            </a:r>
            <a:endParaRPr lang="fr-FR" altLang="fr-FR" sz="1800">
              <a:latin typeface="Arial" charset="0"/>
              <a:ea typeface="Times New Roman" pitchFamily="18" charset="0"/>
            </a:endParaRPr>
          </a:p>
        </p:txBody>
      </p:sp>
      <p:sp>
        <p:nvSpPr>
          <p:cNvPr id="15379" name="Rectangle 17"/>
          <p:cNvSpPr>
            <a:spLocks noChangeArrowheads="1"/>
          </p:cNvSpPr>
          <p:nvPr/>
        </p:nvSpPr>
        <p:spPr bwMode="auto">
          <a:xfrm>
            <a:off x="0" y="3762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fr-FR" altLang="fr-FR" sz="800">
                <a:latin typeface="Arial" charset="0"/>
              </a:rPr>
              <a:t> </a:t>
            </a:r>
            <a:endParaRPr lang="fr-FR" altLang="fr-FR" sz="1800">
              <a:latin typeface="Arial" charset="0"/>
            </a:endParaRPr>
          </a:p>
        </p:txBody>
      </p:sp>
      <p:sp>
        <p:nvSpPr>
          <p:cNvPr id="3" name="Titre 2"/>
          <p:cNvSpPr>
            <a:spLocks noGrp="1"/>
          </p:cNvSpPr>
          <p:nvPr>
            <p:ph type="ctrTitle"/>
          </p:nvPr>
        </p:nvSpPr>
        <p:spPr/>
        <p:txBody>
          <a:bodyPr/>
          <a:lstStyle/>
          <a:p>
            <a:r>
              <a:rPr lang="fr-FR" dirty="0"/>
              <a:t>Sensibilisation et initiation à la cybersécurité</a:t>
            </a:r>
          </a:p>
        </p:txBody>
      </p:sp>
      <p:sp>
        <p:nvSpPr>
          <p:cNvPr id="5" name="Sous-titre 4"/>
          <p:cNvSpPr>
            <a:spLocks noGrp="1"/>
          </p:cNvSpPr>
          <p:nvPr>
            <p:ph type="subTitle" idx="1"/>
          </p:nvPr>
        </p:nvSpPr>
        <p:spPr/>
        <p:txBody>
          <a:bodyPr/>
          <a:lstStyle/>
          <a:p>
            <a:r>
              <a:rPr lang="fr-FR" sz="2500" dirty="0"/>
              <a:t>Module 3 : les aspects réseau et applicatifs – 1</a:t>
            </a:r>
            <a:r>
              <a:rPr lang="fr-FR" sz="2500" baseline="30000" dirty="0"/>
              <a:t>re</a:t>
            </a:r>
            <a:r>
              <a:rPr lang="fr-FR" sz="2500" dirty="0"/>
              <a:t> partie</a:t>
            </a:r>
          </a:p>
        </p:txBody>
      </p:sp>
      <p:sp>
        <p:nvSpPr>
          <p:cNvPr id="8" name="Espace réservé de la date 7"/>
          <p:cNvSpPr>
            <a:spLocks noGrp="1"/>
          </p:cNvSpPr>
          <p:nvPr>
            <p:ph type="dt" sz="half" idx="10"/>
          </p:nvPr>
        </p:nvSpPr>
        <p:spPr>
          <a:xfrm>
            <a:off x="3613212" y="4895537"/>
            <a:ext cx="1917576" cy="365125"/>
          </a:xfrm>
        </p:spPr>
        <p:txBody>
          <a:bodyPr/>
          <a:lstStyle/>
          <a:p>
            <a:pPr>
              <a:defRPr/>
            </a:pPr>
            <a:r>
              <a:rPr lang="fr-FR"/>
              <a:t>19/12/2024</a:t>
            </a:r>
            <a:endParaRPr lang="fr-FR" dirty="0"/>
          </a:p>
        </p:txBody>
      </p:sp>
      <p:sp>
        <p:nvSpPr>
          <p:cNvPr id="7" name="ZoneTexte 6">
            <a:extLst>
              <a:ext uri="{FF2B5EF4-FFF2-40B4-BE49-F238E27FC236}">
                <a16:creationId xmlns:a16="http://schemas.microsoft.com/office/drawing/2014/main" id="{A3C58133-E708-97B0-7935-8BFCF6838550}"/>
              </a:ext>
            </a:extLst>
          </p:cNvPr>
          <p:cNvSpPr txBox="1"/>
          <p:nvPr/>
        </p:nvSpPr>
        <p:spPr>
          <a:xfrm>
            <a:off x="179512" y="5241514"/>
            <a:ext cx="8676964" cy="623248"/>
          </a:xfrm>
          <a:prstGeom prst="rect">
            <a:avLst/>
          </a:prstGeom>
          <a:noFill/>
        </p:spPr>
        <p:txBody>
          <a:bodyPr wrap="square" rtlCol="0">
            <a:spAutoFit/>
          </a:bodyPr>
          <a:lstStyle/>
          <a:p>
            <a:r>
              <a:rPr lang="fr-FR" sz="1200" dirty="0"/>
              <a:t>Document adapté par François </a:t>
            </a:r>
            <a:r>
              <a:rPr lang="fr-FR" sz="1200" dirty="0" err="1"/>
              <a:t>Lacomme</a:t>
            </a:r>
            <a:r>
              <a:rPr lang="fr-FR" sz="1200" dirty="0"/>
              <a:t> pour </a:t>
            </a:r>
            <a:r>
              <a:rPr lang="fr-FR" sz="1200" dirty="0">
                <a:latin typeface="Dax" panose="00000400000000000000" pitchFamily="2" charset="0"/>
              </a:rPr>
              <a:t>SEC105 - Architectures et bonnes pratiques de la sécurité des réseaux, des systèmes, des données et des applications.</a:t>
            </a:r>
            <a:br>
              <a:rPr lang="fr-FR" sz="1400" dirty="0">
                <a:latin typeface="Dax" panose="00000400000000000000" pitchFamily="2" charset="0"/>
              </a:rPr>
            </a:br>
            <a:r>
              <a:rPr lang="fr-FR" sz="1050" i="1" dirty="0">
                <a:latin typeface="DaxCondensed" panose="00000400000000000000" pitchFamily="2" charset="0"/>
              </a:rPr>
              <a:t>OFA Millau – Licence Informatique et Concepteur Architecte Informatique (toutes spécialités)</a:t>
            </a:r>
            <a:endParaRPr lang="fr-FR"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a:t>19/12/2024</a:t>
            </a:r>
            <a:endParaRPr lang="fr-FR" dirty="0"/>
          </a:p>
        </p:txBody>
      </p:sp>
      <p:sp>
        <p:nvSpPr>
          <p:cNvPr id="5" name="Espace réservé du pied de page 4"/>
          <p:cNvSpPr>
            <a:spLocks noGrp="1"/>
          </p:cNvSpPr>
          <p:nvPr>
            <p:ph type="ftr" sz="quarter" idx="11"/>
          </p:nvPr>
        </p:nvSpPr>
        <p:spPr/>
        <p:txBody>
          <a:bodyPr/>
          <a:lstStyle/>
          <a:p>
            <a:r>
              <a:rPr lang="fr-FR"/>
              <a:t>Sensibilisation et initiation à la cybersécurité</a:t>
            </a:r>
            <a:endParaRPr lang="fr-FR" dirty="0"/>
          </a:p>
        </p:txBody>
      </p:sp>
      <p:sp>
        <p:nvSpPr>
          <p:cNvPr id="6" name="Espace réservé du numéro de diapositive 5"/>
          <p:cNvSpPr>
            <a:spLocks noGrp="1"/>
          </p:cNvSpPr>
          <p:nvPr>
            <p:ph type="sldNum" sz="quarter" idx="12"/>
          </p:nvPr>
        </p:nvSpPr>
        <p:spPr/>
        <p:txBody>
          <a:bodyPr/>
          <a:lstStyle/>
          <a:p>
            <a:fld id="{DAC45385-D604-40AE-9F53-03BDB8FC03CC}" type="slidenum">
              <a:rPr lang="fr-FR" smtClean="0"/>
              <a:pPr/>
              <a:t>10</a:t>
            </a:fld>
            <a:endParaRPr lang="fr-FR" dirty="0"/>
          </a:p>
        </p:txBody>
      </p:sp>
      <p:sp>
        <p:nvSpPr>
          <p:cNvPr id="8" name="Titre 7"/>
          <p:cNvSpPr>
            <a:spLocks noGrp="1"/>
          </p:cNvSpPr>
          <p:nvPr>
            <p:ph type="title"/>
          </p:nvPr>
        </p:nvSpPr>
        <p:spPr/>
        <p:txBody>
          <a:bodyPr/>
          <a:lstStyle/>
          <a:p>
            <a:r>
              <a:rPr lang="fr-FR" dirty="0"/>
              <a:t>2. Sécurisation d’un réseau</a:t>
            </a:r>
          </a:p>
        </p:txBody>
      </p:sp>
      <p:sp>
        <p:nvSpPr>
          <p:cNvPr id="13" name="Espace réservé du texte 12"/>
          <p:cNvSpPr>
            <a:spLocks noGrp="1"/>
          </p:cNvSpPr>
          <p:nvPr>
            <p:ph type="body" sz="quarter" idx="13"/>
          </p:nvPr>
        </p:nvSpPr>
        <p:spPr>
          <a:xfrm>
            <a:off x="468313" y="3716338"/>
            <a:ext cx="8207375" cy="2376958"/>
          </a:xfrm>
        </p:spPr>
        <p:txBody>
          <a:bodyPr/>
          <a:lstStyle/>
          <a:p>
            <a:pPr marL="457200" indent="-457200" algn="l">
              <a:buFont typeface="+mj-lt"/>
              <a:buAutoNum type="alphaLcParenR"/>
            </a:pPr>
            <a:r>
              <a:rPr lang="fr-FR" sz="2000" dirty="0"/>
              <a:t>Pare-feu</a:t>
            </a:r>
          </a:p>
          <a:p>
            <a:pPr marL="457200" indent="-457200" algn="l">
              <a:buFont typeface="+mj-lt"/>
              <a:buAutoNum type="alphaLcParenR"/>
            </a:pPr>
            <a:r>
              <a:rPr lang="fr-FR" sz="2000" dirty="0"/>
              <a:t>Répartiteur de charge</a:t>
            </a:r>
          </a:p>
          <a:p>
            <a:pPr marL="457200" indent="-457200" algn="l">
              <a:buFont typeface="+mj-lt"/>
              <a:buAutoNum type="alphaLcParenR"/>
            </a:pPr>
            <a:r>
              <a:rPr lang="fr-FR" sz="2000" dirty="0"/>
              <a:t>antivirus</a:t>
            </a:r>
          </a:p>
          <a:p>
            <a:pPr marL="457200" indent="-457200" algn="l">
              <a:buFont typeface="+mj-lt"/>
              <a:buAutoNum type="alphaLcParenR"/>
            </a:pPr>
            <a:r>
              <a:rPr lang="fr-FR" sz="2000" dirty="0" err="1"/>
              <a:t>IDS</a:t>
            </a:r>
            <a:r>
              <a:rPr lang="fr-FR" sz="2000" dirty="0"/>
              <a:t> et </a:t>
            </a:r>
            <a:r>
              <a:rPr lang="fr-FR" sz="2000" dirty="0" err="1"/>
              <a:t>IPS</a:t>
            </a:r>
            <a:endParaRPr lang="fr-FR" sz="2000" dirty="0"/>
          </a:p>
          <a:p>
            <a:pPr marL="457200" indent="-457200" algn="l">
              <a:buFont typeface="+mj-lt"/>
              <a:buAutoNum type="alphaLcParenR"/>
            </a:pPr>
            <a:r>
              <a:rPr lang="fr-FR" sz="2000" dirty="0"/>
              <a:t>VPN</a:t>
            </a:r>
          </a:p>
          <a:p>
            <a:pPr marL="457200" indent="-457200" algn="l">
              <a:buFont typeface="+mj-lt"/>
              <a:buAutoNum type="alphaLcParenR"/>
            </a:pPr>
            <a:r>
              <a:rPr lang="fr-FR" sz="2000" dirty="0"/>
              <a:t>Segmentation</a:t>
            </a:r>
          </a:p>
          <a:p>
            <a:pPr marL="457200" indent="-457200" algn="l">
              <a:buFont typeface="+mj-lt"/>
              <a:buAutoNum type="alphaLcParenR"/>
            </a:pPr>
            <a:r>
              <a:rPr lang="fr-FR" sz="2000" dirty="0"/>
              <a:t>Exemple pratique de sécurisation avec un réseau simple</a:t>
            </a:r>
          </a:p>
        </p:txBody>
      </p:sp>
    </p:spTree>
    <p:extLst>
      <p:ext uri="{BB962C8B-B14F-4D97-AF65-F5344CB8AC3E}">
        <p14:creationId xmlns:p14="http://schemas.microsoft.com/office/powerpoint/2010/main" val="2108392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algn="just"/>
            <a:r>
              <a:rPr lang="fr-FR" sz="2000" b="1" dirty="0">
                <a:solidFill>
                  <a:srgbClr val="943634"/>
                </a:solidFill>
              </a:rPr>
              <a:t>Équipement en coupure entre 2 ou plusieurs réseaux ;</a:t>
            </a:r>
          </a:p>
          <a:p>
            <a:pPr algn="just"/>
            <a:r>
              <a:rPr lang="fr-FR" sz="2000" dirty="0"/>
              <a:t>Inspecte les paquets réseaux entrants et sortants d’un réseau à l’autre ;</a:t>
            </a:r>
          </a:p>
          <a:p>
            <a:pPr algn="just"/>
            <a:r>
              <a:rPr lang="fr-FR" sz="2000" dirty="0"/>
              <a:t>Implémente un </a:t>
            </a:r>
            <a:r>
              <a:rPr lang="fr-FR" sz="2000" b="1" dirty="0">
                <a:solidFill>
                  <a:srgbClr val="943634"/>
                </a:solidFill>
              </a:rPr>
              <a:t>mécanisme de filtrage basé sur des règles :</a:t>
            </a:r>
            <a:r>
              <a:rPr lang="fr-FR" sz="2000" dirty="0"/>
              <a:t> il ne transmet donc que les paquets réseaux qui respectent les règles de filtrage implémentées dans la configuration du pare-feu.</a:t>
            </a:r>
          </a:p>
          <a:p>
            <a:endParaRPr lang="fr-FR" sz="20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Pare-feu</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485" y="3704332"/>
            <a:ext cx="963571"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347" y="4130707"/>
            <a:ext cx="810461" cy="810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067054"/>
            <a:ext cx="584869" cy="80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a:off x="3004096" y="4746014"/>
            <a:ext cx="1349236" cy="0"/>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520035" y="4746014"/>
            <a:ext cx="2068189" cy="0"/>
          </a:xfrm>
          <a:prstGeom prst="straightConnector1">
            <a:avLst/>
          </a:prstGeom>
          <a:ln w="38100">
            <a:solidFill>
              <a:schemeClr val="tx2"/>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4268852" y="4610916"/>
            <a:ext cx="321360" cy="258244"/>
            <a:chOff x="2699792" y="5619028"/>
            <a:chExt cx="321360" cy="258244"/>
          </a:xfrm>
        </p:grpSpPr>
        <p:cxnSp>
          <p:nvCxnSpPr>
            <p:cNvPr id="13" name="Connecteur droit avec flèche 12"/>
            <p:cNvCxnSpPr/>
            <p:nvPr/>
          </p:nvCxnSpPr>
          <p:spPr>
            <a:xfrm flipH="1">
              <a:off x="26997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8521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15" name="Connecteur droit avec flèche 14"/>
          <p:cNvCxnSpPr/>
          <p:nvPr/>
        </p:nvCxnSpPr>
        <p:spPr>
          <a:xfrm flipH="1">
            <a:off x="4572000" y="4323049"/>
            <a:ext cx="1905064" cy="1"/>
          </a:xfrm>
          <a:prstGeom prst="straightConnector1">
            <a:avLst/>
          </a:prstGeom>
          <a:ln w="381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a:off x="2915816" y="4323050"/>
            <a:ext cx="1496169" cy="1"/>
          </a:xfrm>
          <a:prstGeom prst="straightConnector1">
            <a:avLst/>
          </a:prstGeom>
          <a:ln w="38100">
            <a:solidFill>
              <a:schemeClr val="tx2"/>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7" name="Groupe 16"/>
          <p:cNvGrpSpPr/>
          <p:nvPr/>
        </p:nvGrpSpPr>
        <p:grpSpPr>
          <a:xfrm rot="10800000">
            <a:off x="4345052" y="4178868"/>
            <a:ext cx="321360" cy="258244"/>
            <a:chOff x="2699792" y="5619028"/>
            <a:chExt cx="321360" cy="258244"/>
          </a:xfrm>
        </p:grpSpPr>
        <p:cxnSp>
          <p:nvCxnSpPr>
            <p:cNvPr id="18" name="Connecteur droit avec flèche 17"/>
            <p:cNvCxnSpPr/>
            <p:nvPr/>
          </p:nvCxnSpPr>
          <p:spPr>
            <a:xfrm flipH="1">
              <a:off x="26997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28521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20" name="Picture 15" descr="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4189" y="5517157"/>
            <a:ext cx="792163" cy="792163"/>
          </a:xfrm>
          <a:prstGeom prst="rect">
            <a:avLst/>
          </a:prstGeom>
          <a:noFill/>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4937802" y="5373216"/>
            <a:ext cx="4206198" cy="784830"/>
          </a:xfrm>
          <a:prstGeom prst="rect">
            <a:avLst/>
          </a:prstGeom>
          <a:noFill/>
        </p:spPr>
        <p:txBody>
          <a:bodyPr wrap="square" rtlCol="0">
            <a:spAutoFit/>
          </a:bodyPr>
          <a:lstStyle/>
          <a:p>
            <a:pPr algn="just"/>
            <a:r>
              <a:rPr lang="fr-FR" sz="1500" dirty="0">
                <a:latin typeface="Arial" panose="020B0604020202020204" pitchFamily="34" charset="0"/>
                <a:cs typeface="Arial" panose="020B0604020202020204" pitchFamily="34" charset="0"/>
              </a:rPr>
              <a:t>Pour chaque flux entrant ou sortant, le pare-feu interroge ses règles de filtrage pour déterminer s’il doit laisser le paquet réseau ou non.</a:t>
            </a:r>
          </a:p>
        </p:txBody>
      </p:sp>
    </p:spTree>
    <p:extLst>
      <p:ext uri="{BB962C8B-B14F-4D97-AF65-F5344CB8AC3E}">
        <p14:creationId xmlns:p14="http://schemas.microsoft.com/office/powerpoint/2010/main" val="286722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2000" dirty="0"/>
              <a:t>Règles de filtrage :</a:t>
            </a:r>
          </a:p>
          <a:p>
            <a:pPr algn="just"/>
            <a:r>
              <a:rPr lang="fr-FR" sz="1800" dirty="0"/>
              <a:t>Historiquement, elles étaient basées sur les couches basses de la pile protocolaire (réseau, transport), et portaient uniquement sur les paramètres comme les adresses IP et les ports TCP/UDP ;</a:t>
            </a:r>
          </a:p>
          <a:p>
            <a:pPr algn="just"/>
            <a:r>
              <a:rPr lang="fr-FR" sz="1800" dirty="0"/>
              <a:t>Les </a:t>
            </a:r>
            <a:r>
              <a:rPr lang="fr-FR" sz="1800" dirty="0" err="1"/>
              <a:t>pare-feux</a:t>
            </a:r>
            <a:r>
              <a:rPr lang="fr-FR" sz="1800" dirty="0"/>
              <a:t> sont également capables de filtrer selon les données de la </a:t>
            </a:r>
            <a:r>
              <a:rPr lang="fr-FR" sz="1800" b="1" dirty="0">
                <a:solidFill>
                  <a:srgbClr val="943634"/>
                </a:solidFill>
              </a:rPr>
              <a:t>couche</a:t>
            </a:r>
            <a:r>
              <a:rPr lang="fr-FR" sz="1800" b="1" dirty="0">
                <a:solidFill>
                  <a:schemeClr val="tx2"/>
                </a:solidFill>
              </a:rPr>
              <a:t> </a:t>
            </a:r>
            <a:r>
              <a:rPr lang="fr-FR" sz="1800" b="1" dirty="0">
                <a:solidFill>
                  <a:srgbClr val="943634"/>
                </a:solidFill>
              </a:rPr>
              <a:t>applicative</a:t>
            </a:r>
            <a:r>
              <a:rPr lang="fr-FR" sz="1800" dirty="0">
                <a:solidFill>
                  <a:srgbClr val="943634"/>
                </a:solidFill>
              </a:rPr>
              <a:t> </a:t>
            </a:r>
            <a:r>
              <a:rPr lang="fr-FR" sz="1800" dirty="0"/>
              <a:t>(protocole et contenu des données). Ex. : HTTP, SMTP, DNS, etc.</a:t>
            </a:r>
          </a:p>
          <a:p>
            <a:pPr lvl="1" algn="just"/>
            <a:r>
              <a:rPr lang="fr-FR" sz="1500" dirty="0"/>
              <a:t>Les </a:t>
            </a:r>
            <a:r>
              <a:rPr lang="fr-FR" sz="1500" b="1" dirty="0">
                <a:solidFill>
                  <a:srgbClr val="943634"/>
                </a:solidFill>
              </a:rPr>
              <a:t>proxy et reverse-proxy peuvent être vus comme des pare-feu applicatifs dédiés</a:t>
            </a:r>
            <a:r>
              <a:rPr lang="fr-FR" sz="1500" dirty="0"/>
              <a:t>. Ils permettent </a:t>
            </a:r>
            <a:r>
              <a:rPr lang="fr-FR" sz="1500" b="1" dirty="0">
                <a:solidFill>
                  <a:srgbClr val="943634"/>
                </a:solidFill>
              </a:rPr>
              <a:t>d’analyser finement </a:t>
            </a:r>
            <a:r>
              <a:rPr lang="fr-FR" sz="1500" dirty="0"/>
              <a:t>les flux applicatifs (par exemple la navigation web des utilisateurs ou les flux web entrants sur un server de e-commerce).</a:t>
            </a:r>
          </a:p>
          <a:p>
            <a:pPr marL="0" indent="0">
              <a:buNone/>
            </a:pPr>
            <a:endParaRPr lang="fr-FR" sz="14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Pare-feu </a:t>
            </a:r>
          </a:p>
        </p:txBody>
      </p:sp>
      <p:pic>
        <p:nvPicPr>
          <p:cNvPr id="1026" name="Picture 2">
            <a:extLst>
              <a:ext uri="{FF2B5EF4-FFF2-40B4-BE49-F238E27FC236}">
                <a16:creationId xmlns:a16="http://schemas.microsoft.com/office/drawing/2014/main" id="{CDB6E1C5-BB10-FB8C-71DB-D4480FA4E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857754"/>
            <a:ext cx="3870843" cy="1451566"/>
          </a:xfrm>
          <a:prstGeom prst="rect">
            <a:avLst/>
          </a:prstGeom>
          <a:noFill/>
          <a:scene3d>
            <a:camera prst="orthographicFront"/>
            <a:lightRig rig="threePt" dir="t"/>
          </a:scene3d>
          <a:sp3d contourW="12700">
            <a:contourClr>
              <a:schemeClr val="bg2">
                <a:lumMod val="90000"/>
              </a:schemeClr>
            </a:contourClr>
          </a:sp3d>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21CA9F95-7769-C193-5670-5C870713F06F}"/>
              </a:ext>
            </a:extLst>
          </p:cNvPr>
          <p:cNvPicPr>
            <a:picLocks noChangeAspect="1"/>
          </p:cNvPicPr>
          <p:nvPr/>
        </p:nvPicPr>
        <p:blipFill>
          <a:blip r:embed="rId4"/>
          <a:stretch>
            <a:fillRect/>
          </a:stretch>
        </p:blipFill>
        <p:spPr>
          <a:xfrm>
            <a:off x="4716016" y="4857754"/>
            <a:ext cx="3778988" cy="1417121"/>
          </a:xfrm>
          <a:prstGeom prst="rect">
            <a:avLst/>
          </a:prstGeom>
          <a:effectLst>
            <a:softEdge rad="0"/>
          </a:effectLst>
          <a:scene3d>
            <a:camera prst="orthographicFront"/>
            <a:lightRig rig="threePt" dir="t"/>
          </a:scene3d>
          <a:sp3d contourW="12700">
            <a:contourClr>
              <a:schemeClr val="bg2">
                <a:lumMod val="90000"/>
              </a:schemeClr>
            </a:contourClr>
          </a:sp3d>
        </p:spPr>
      </p:pic>
    </p:spTree>
    <p:extLst>
      <p:ext uri="{BB962C8B-B14F-4D97-AF65-F5344CB8AC3E}">
        <p14:creationId xmlns:p14="http://schemas.microsoft.com/office/powerpoint/2010/main" val="14627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758B6-D7B3-E0AF-EA00-145F36F688E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2463F0-F300-3F80-3F93-3192BC6B93E5}"/>
              </a:ext>
            </a:extLst>
          </p:cNvPr>
          <p:cNvSpPr>
            <a:spLocks noGrp="1"/>
          </p:cNvSpPr>
          <p:nvPr>
            <p:ph type="title"/>
          </p:nvPr>
        </p:nvSpPr>
        <p:spPr/>
        <p:txBody>
          <a:bodyPr/>
          <a:lstStyle/>
          <a:p>
            <a:r>
              <a:rPr lang="fr-FR" dirty="0"/>
              <a:t>2. Sécurisation d’un réseau</a:t>
            </a:r>
          </a:p>
        </p:txBody>
      </p:sp>
      <p:sp>
        <p:nvSpPr>
          <p:cNvPr id="3" name="Espace réservé du contenu 2">
            <a:extLst>
              <a:ext uri="{FF2B5EF4-FFF2-40B4-BE49-F238E27FC236}">
                <a16:creationId xmlns:a16="http://schemas.microsoft.com/office/drawing/2014/main" id="{49655F32-A78A-A9FB-FA89-616844193350}"/>
              </a:ext>
            </a:extLst>
          </p:cNvPr>
          <p:cNvSpPr>
            <a:spLocks noGrp="1"/>
          </p:cNvSpPr>
          <p:nvPr>
            <p:ph idx="1"/>
          </p:nvPr>
        </p:nvSpPr>
        <p:spPr/>
        <p:txBody>
          <a:bodyPr/>
          <a:lstStyle/>
          <a:p>
            <a:pPr marL="0" indent="0">
              <a:buNone/>
            </a:pPr>
            <a:r>
              <a:rPr lang="fr-FR" sz="1800" dirty="0"/>
              <a:t>Un antivirus ou un mécanisme de détection d’intrusion peuvent également être implémentés sur le pare-feu de façon à détecter un malware en transit ou certaines attaques.</a:t>
            </a:r>
          </a:p>
          <a:p>
            <a:pPr marL="0" indent="0">
              <a:buNone/>
            </a:pPr>
            <a:endParaRPr lang="fr-FR" sz="1800" dirty="0"/>
          </a:p>
          <a:p>
            <a:pPr marL="0" indent="0">
              <a:buNone/>
            </a:pPr>
            <a:r>
              <a:rPr lang="fr-FR" sz="2000" dirty="0"/>
              <a:t>Avantage sécurité :</a:t>
            </a:r>
          </a:p>
          <a:p>
            <a:r>
              <a:rPr lang="fr-FR" sz="1800" dirty="0"/>
              <a:t>L’exploitant d’un réseau peut donc restreindre le trafic entrant et sortant aux seules connexions qu’il estime légitime. Toutes les autres connexions sont donc bloquées</a:t>
            </a:r>
            <a:r>
              <a:rPr lang="fr-FR" sz="1600" dirty="0"/>
              <a:t>.</a:t>
            </a:r>
            <a:endParaRPr lang="fr-FR" sz="1400" dirty="0"/>
          </a:p>
        </p:txBody>
      </p:sp>
      <p:sp>
        <p:nvSpPr>
          <p:cNvPr id="4" name="Espace réservé de la date 3">
            <a:extLst>
              <a:ext uri="{FF2B5EF4-FFF2-40B4-BE49-F238E27FC236}">
                <a16:creationId xmlns:a16="http://schemas.microsoft.com/office/drawing/2014/main" id="{BA20D0CC-6838-73B3-1562-0C4153A7E767}"/>
              </a:ext>
            </a:extLst>
          </p:cNvPr>
          <p:cNvSpPr>
            <a:spLocks noGrp="1"/>
          </p:cNvSpPr>
          <p:nvPr>
            <p:ph type="dt" sz="half" idx="10"/>
          </p:nvPr>
        </p:nvSpPr>
        <p:spPr/>
        <p:txBody>
          <a:bodyPr/>
          <a:lstStyle/>
          <a:p>
            <a:pPr>
              <a:defRPr/>
            </a:pPr>
            <a:r>
              <a:rPr lang="fr-FR"/>
              <a:t>19/12/2024</a:t>
            </a:r>
            <a:endParaRPr lang="fr-FR" dirty="0"/>
          </a:p>
        </p:txBody>
      </p:sp>
      <p:sp>
        <p:nvSpPr>
          <p:cNvPr id="5" name="Espace réservé du pied de page 4">
            <a:extLst>
              <a:ext uri="{FF2B5EF4-FFF2-40B4-BE49-F238E27FC236}">
                <a16:creationId xmlns:a16="http://schemas.microsoft.com/office/drawing/2014/main" id="{7BA2DD78-406A-B06F-8D18-35FD0BADCD39}"/>
              </a:ext>
            </a:extLst>
          </p:cNvPr>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a:extLst>
              <a:ext uri="{FF2B5EF4-FFF2-40B4-BE49-F238E27FC236}">
                <a16:creationId xmlns:a16="http://schemas.microsoft.com/office/drawing/2014/main" id="{DE486540-7E70-E776-E008-8C5FB17905AA}"/>
              </a:ext>
            </a:extLst>
          </p:cNvPr>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Pare-feu </a:t>
            </a:r>
          </a:p>
        </p:txBody>
      </p:sp>
    </p:spTree>
    <p:extLst>
      <p:ext uri="{BB962C8B-B14F-4D97-AF65-F5344CB8AC3E}">
        <p14:creationId xmlns:p14="http://schemas.microsoft.com/office/powerpoint/2010/main" val="142960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algn="just"/>
            <a:r>
              <a:rPr lang="fr-FR" sz="2000" dirty="0"/>
              <a:t>« </a:t>
            </a:r>
            <a:r>
              <a:rPr lang="fr-FR" sz="2000" i="1" dirty="0" err="1"/>
              <a:t>Load</a:t>
            </a:r>
            <a:r>
              <a:rPr lang="fr-FR" sz="2000" i="1" dirty="0"/>
              <a:t>-balancer</a:t>
            </a:r>
            <a:r>
              <a:rPr lang="fr-FR" sz="2000" dirty="0"/>
              <a:t> » en anglais ;</a:t>
            </a:r>
          </a:p>
          <a:p>
            <a:pPr algn="just"/>
            <a:endParaRPr lang="fr-FR" sz="2000" dirty="0"/>
          </a:p>
          <a:p>
            <a:pPr algn="just"/>
            <a:r>
              <a:rPr lang="fr-FR" sz="2000" dirty="0"/>
              <a:t>Équipement rencontré sur les grosses infrastructures où les serveurs doivent faire face à de très fortes bandes passantes et charges élevées de trafic ;</a:t>
            </a:r>
          </a:p>
          <a:p>
            <a:pPr algn="just"/>
            <a:endParaRPr lang="fr-FR" sz="2000" dirty="0"/>
          </a:p>
          <a:p>
            <a:pPr algn="just"/>
            <a:r>
              <a:rPr lang="fr-FR" sz="2000" dirty="0"/>
              <a:t>Équipement chargé de </a:t>
            </a:r>
            <a:r>
              <a:rPr lang="fr-FR" sz="2000" b="1" dirty="0">
                <a:solidFill>
                  <a:srgbClr val="943634"/>
                </a:solidFill>
              </a:rPr>
              <a:t>répartir/distribuer la charge réseau </a:t>
            </a:r>
            <a:r>
              <a:rPr lang="fr-FR" sz="2000" dirty="0"/>
              <a:t>en fonction des caractéristiques de celui-ci et de la disponibilité des serveurs ;</a:t>
            </a:r>
          </a:p>
          <a:p>
            <a:pPr algn="just"/>
            <a:endParaRPr lang="fr-FR" sz="2000" dirty="0"/>
          </a:p>
          <a:p>
            <a:pPr algn="just"/>
            <a:r>
              <a:rPr lang="fr-FR" sz="2000" dirty="0"/>
              <a:t>Avantage sécurité : permet de mieux se protéger contre les </a:t>
            </a:r>
            <a:r>
              <a:rPr lang="fr-FR" sz="2000" b="1" dirty="0">
                <a:solidFill>
                  <a:srgbClr val="943634"/>
                </a:solidFill>
              </a:rPr>
              <a:t>dénis de service distribués.</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a:t>b. Répartiteur de charge</a:t>
            </a:r>
          </a:p>
        </p:txBody>
      </p:sp>
    </p:spTree>
    <p:extLst>
      <p:ext uri="{BB962C8B-B14F-4D97-AF65-F5344CB8AC3E}">
        <p14:creationId xmlns:p14="http://schemas.microsoft.com/office/powerpoint/2010/main" val="1768180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7" name="Espace réservé du texte 55"/>
          <p:cNvSpPr txBox="1">
            <a:spLocks/>
          </p:cNvSpPr>
          <p:nvPr/>
        </p:nvSpPr>
        <p:spPr>
          <a:xfrm>
            <a:off x="250825" y="1052511"/>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 Répartiteur de charge </a:t>
            </a:r>
          </a:p>
        </p:txBody>
      </p:sp>
      <p:pic>
        <p:nvPicPr>
          <p:cNvPr id="23" name="Picture 61" descr="gau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846" y="1956866"/>
            <a:ext cx="617538" cy="617538"/>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5436096" y="2492896"/>
            <a:ext cx="3312368" cy="1015663"/>
          </a:xfrm>
          <a:prstGeom prst="rect">
            <a:avLst/>
          </a:prstGeom>
          <a:noFill/>
        </p:spPr>
        <p:txBody>
          <a:bodyPr wrap="square" rtlCol="0">
            <a:spAutoFit/>
          </a:bodyPr>
          <a:lstStyle/>
          <a:p>
            <a:pPr algn="just"/>
            <a:r>
              <a:rPr lang="fr-FR" sz="1500" dirty="0">
                <a:latin typeface="Arial" panose="020B0604020202020204" pitchFamily="34" charset="0"/>
                <a:cs typeface="Arial" panose="020B0604020202020204" pitchFamily="34" charset="0"/>
              </a:rPr>
              <a:t>Sans répartiteur de charge, ce seul serveur web pourrait ne plus pouvoir faire face aux nombreuses demandes, et devenir indisponible.</a:t>
            </a:r>
          </a:p>
        </p:txBody>
      </p:sp>
      <p:pic>
        <p:nvPicPr>
          <p:cNvPr id="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677" y="4653376"/>
            <a:ext cx="875425" cy="72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5" name="Groupe 64"/>
          <p:cNvGrpSpPr/>
          <p:nvPr/>
        </p:nvGrpSpPr>
        <p:grpSpPr>
          <a:xfrm>
            <a:off x="169632" y="3964601"/>
            <a:ext cx="3393141" cy="2304256"/>
            <a:chOff x="169632" y="3964601"/>
            <a:chExt cx="3393141" cy="2304256"/>
          </a:xfrm>
        </p:grpSpPr>
        <p:pic>
          <p:nvPicPr>
            <p:cNvPr id="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48" y="3964601"/>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720" y="4756689"/>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979" y="4756689"/>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720" y="3981346"/>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666" y="5548777"/>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7824" y="4073912"/>
              <a:ext cx="297161" cy="57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6537" y="5493514"/>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699" y="5548777"/>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632" y="4684681"/>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7" name="Connecteur droit avec flèche 36"/>
            <p:cNvCxnSpPr/>
            <p:nvPr/>
          </p:nvCxnSpPr>
          <p:spPr>
            <a:xfrm>
              <a:off x="2545896" y="4522844"/>
              <a:ext cx="930932" cy="130532"/>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2545896" y="4908915"/>
              <a:ext cx="930932" cy="63798"/>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2545896" y="5252365"/>
              <a:ext cx="1016877" cy="525286"/>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flipV="1">
              <a:off x="2545896" y="5125113"/>
              <a:ext cx="930932" cy="185936"/>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grpSp>
      <p:grpSp>
        <p:nvGrpSpPr>
          <p:cNvPr id="66" name="Groupe 65"/>
          <p:cNvGrpSpPr/>
          <p:nvPr/>
        </p:nvGrpSpPr>
        <p:grpSpPr>
          <a:xfrm>
            <a:off x="4815858" y="3914135"/>
            <a:ext cx="3764148" cy="2308099"/>
            <a:chOff x="4815858" y="3914135"/>
            <a:chExt cx="3764148" cy="2308099"/>
          </a:xfrm>
        </p:grpSpPr>
        <p:pic>
          <p:nvPicPr>
            <p:cNvPr id="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0392" y="3914135"/>
              <a:ext cx="455008" cy="62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4998" y="4690546"/>
              <a:ext cx="455008" cy="62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4998" y="5598223"/>
              <a:ext cx="455008" cy="624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0554" y="4570194"/>
              <a:ext cx="10477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4" name="Connecteur droit avec flèche 43"/>
            <p:cNvCxnSpPr/>
            <p:nvPr/>
          </p:nvCxnSpPr>
          <p:spPr>
            <a:xfrm>
              <a:off x="4815858" y="5017538"/>
              <a:ext cx="1368152" cy="0"/>
            </a:xfrm>
            <a:prstGeom prst="straightConnector1">
              <a:avLst/>
            </a:prstGeom>
            <a:ln w="317500">
              <a:solidFill>
                <a:schemeClr val="accent2">
                  <a:lumMod val="75000"/>
                </a:schemeClr>
              </a:solidFill>
              <a:prstDash val="solid"/>
              <a:tailEnd type="triangle" w="sm" len="sm"/>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flipV="1">
              <a:off x="7449663" y="4588110"/>
              <a:ext cx="578721" cy="320806"/>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46" name="Connecteur droit avec flèche 45"/>
            <p:cNvCxnSpPr/>
            <p:nvPr/>
          </p:nvCxnSpPr>
          <p:spPr>
            <a:xfrm>
              <a:off x="7449663" y="5125113"/>
              <a:ext cx="578721" cy="0"/>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7449663" y="5382897"/>
              <a:ext cx="578721" cy="394754"/>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grpSp>
      <p:sp>
        <p:nvSpPr>
          <p:cNvPr id="48" name="ZoneTexte 47"/>
          <p:cNvSpPr txBox="1"/>
          <p:nvPr/>
        </p:nvSpPr>
        <p:spPr>
          <a:xfrm>
            <a:off x="3491880" y="5373216"/>
            <a:ext cx="3312368" cy="1015663"/>
          </a:xfrm>
          <a:prstGeom prst="rect">
            <a:avLst/>
          </a:prstGeom>
          <a:noFill/>
        </p:spPr>
        <p:txBody>
          <a:bodyPr wrap="square" rtlCol="0">
            <a:spAutoFit/>
          </a:bodyPr>
          <a:lstStyle/>
          <a:p>
            <a:pPr algn="just"/>
            <a:r>
              <a:rPr lang="fr-FR" sz="1500" dirty="0">
                <a:latin typeface="Arial" panose="020B0604020202020204" pitchFamily="34" charset="0"/>
                <a:cs typeface="Arial" panose="020B0604020202020204" pitchFamily="34" charset="0"/>
              </a:rPr>
              <a:t>Avec un répartiteur de charge, le trafic est distribué sur plusieurs serveurs. La répartition s’adapte en temps réel au trafic.</a:t>
            </a:r>
          </a:p>
        </p:txBody>
      </p:sp>
      <p:grpSp>
        <p:nvGrpSpPr>
          <p:cNvPr id="68" name="Groupe 67"/>
          <p:cNvGrpSpPr/>
          <p:nvPr/>
        </p:nvGrpSpPr>
        <p:grpSpPr>
          <a:xfrm>
            <a:off x="395536" y="1414959"/>
            <a:ext cx="7704856" cy="2446089"/>
            <a:chOff x="395536" y="1414959"/>
            <a:chExt cx="7704856" cy="2446089"/>
          </a:xfrm>
        </p:grpSpPr>
        <p:grpSp>
          <p:nvGrpSpPr>
            <p:cNvPr id="63" name="Groupe 62"/>
            <p:cNvGrpSpPr/>
            <p:nvPr/>
          </p:nvGrpSpPr>
          <p:grpSpPr>
            <a:xfrm>
              <a:off x="395536" y="1556792"/>
              <a:ext cx="4331809" cy="2304256"/>
              <a:chOff x="395536" y="1556792"/>
              <a:chExt cx="4331809" cy="2304256"/>
            </a:xfrm>
          </p:grpSpPr>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556792"/>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348880"/>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883" y="2348880"/>
                <a:ext cx="635893" cy="635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1573537"/>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1570" y="3140968"/>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1666103"/>
                <a:ext cx="297161" cy="579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2441" y="3085705"/>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603" y="3140968"/>
                <a:ext cx="630239" cy="61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276872"/>
                <a:ext cx="775343" cy="775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682987"/>
                <a:ext cx="875425" cy="729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9" name="Connecteur droit avec flèche 18"/>
              <p:cNvCxnSpPr/>
              <p:nvPr/>
            </p:nvCxnSpPr>
            <p:spPr>
              <a:xfrm flipV="1">
                <a:off x="2771800" y="1874738"/>
                <a:ext cx="930932" cy="240297"/>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2771800" y="2069058"/>
                <a:ext cx="930932" cy="432048"/>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2771800" y="2399184"/>
                <a:ext cx="1224136" cy="970658"/>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2771800" y="2245567"/>
                <a:ext cx="1016877" cy="657674"/>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grpSp>
        <p:grpSp>
          <p:nvGrpSpPr>
            <p:cNvPr id="67" name="Groupe 66"/>
            <p:cNvGrpSpPr/>
            <p:nvPr/>
          </p:nvGrpSpPr>
          <p:grpSpPr>
            <a:xfrm>
              <a:off x="5004048" y="1414959"/>
              <a:ext cx="3096344" cy="1056233"/>
              <a:chOff x="5004048" y="1414959"/>
              <a:chExt cx="3096344" cy="1056233"/>
            </a:xfrm>
          </p:grpSpPr>
          <p:cxnSp>
            <p:nvCxnSpPr>
              <p:cNvPr id="22" name="Connecteur droit avec flèche 21"/>
              <p:cNvCxnSpPr/>
              <p:nvPr/>
            </p:nvCxnSpPr>
            <p:spPr>
              <a:xfrm>
                <a:off x="5004048" y="2069058"/>
                <a:ext cx="1368152" cy="0"/>
              </a:xfrm>
              <a:prstGeom prst="straightConnector1">
                <a:avLst/>
              </a:prstGeom>
              <a:ln w="317500">
                <a:solidFill>
                  <a:schemeClr val="accent2">
                    <a:lumMod val="75000"/>
                  </a:schemeClr>
                </a:solidFill>
                <a:prstDash val="solid"/>
                <a:tailEnd type="triangle" w="sm" len="sm"/>
              </a:ln>
            </p:spPr>
            <p:style>
              <a:lnRef idx="1">
                <a:schemeClr val="accent1"/>
              </a:lnRef>
              <a:fillRef idx="0">
                <a:schemeClr val="accent1"/>
              </a:fillRef>
              <a:effectRef idx="0">
                <a:schemeClr val="accent1"/>
              </a:effectRef>
              <a:fontRef idx="minor">
                <a:schemeClr val="tx1"/>
              </a:fontRef>
            </p:style>
          </p:cxnSp>
          <p:grpSp>
            <p:nvGrpSpPr>
              <p:cNvPr id="64" name="Groupe 63"/>
              <p:cNvGrpSpPr/>
              <p:nvPr/>
            </p:nvGrpSpPr>
            <p:grpSpPr>
              <a:xfrm>
                <a:off x="6614889" y="1414959"/>
                <a:ext cx="1485503" cy="1056233"/>
                <a:chOff x="6614889" y="1414959"/>
                <a:chExt cx="1485503" cy="1056233"/>
              </a:xfrm>
            </p:grpSpPr>
            <p:pic>
              <p:nvPicPr>
                <p:cNvPr id="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14889" y="1556792"/>
                  <a:ext cx="66675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42" descr="bom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2855" y="1414959"/>
                  <a:ext cx="617537" cy="617538"/>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2324389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2000" dirty="0"/>
              <a:t>Logiciel chargé de détecter et stopper les </a:t>
            </a:r>
            <a:r>
              <a:rPr lang="fr-FR" sz="2000" b="1" dirty="0">
                <a:solidFill>
                  <a:srgbClr val="943634"/>
                </a:solidFill>
              </a:rPr>
              <a:t>malware connus :</a:t>
            </a:r>
            <a:endParaRPr lang="fr-FR" sz="2000" dirty="0"/>
          </a:p>
          <a:p>
            <a:pPr algn="just"/>
            <a:r>
              <a:rPr lang="fr-FR" sz="2000" dirty="0"/>
              <a:t>Virus, vers, enregistreur de frappe, chevaux de Troie…</a:t>
            </a:r>
          </a:p>
          <a:p>
            <a:pPr algn="just"/>
            <a:r>
              <a:rPr lang="fr-FR" sz="2000" dirty="0"/>
              <a:t>Soit : </a:t>
            </a:r>
            <a:r>
              <a:rPr lang="fr-FR" sz="2000" i="1" dirty="0" err="1"/>
              <a:t>Viruses</a:t>
            </a:r>
            <a:r>
              <a:rPr lang="fr-FR" sz="2000" i="1" dirty="0"/>
              <a:t>, </a:t>
            </a:r>
            <a:r>
              <a:rPr lang="fr-FR" sz="2000" i="1" dirty="0" err="1"/>
              <a:t>worms</a:t>
            </a:r>
            <a:r>
              <a:rPr lang="fr-FR" sz="2000" i="1" dirty="0"/>
              <a:t>, keyloggers, Trojans</a:t>
            </a:r>
            <a:r>
              <a:rPr lang="fr-FR" sz="2000" dirty="0"/>
              <a:t>, etc.</a:t>
            </a:r>
          </a:p>
          <a:p>
            <a:endParaRPr lang="fr-FR" sz="1600" dirty="0"/>
          </a:p>
          <a:p>
            <a:pPr algn="just"/>
            <a:r>
              <a:rPr lang="fr-FR" sz="2000" dirty="0"/>
              <a:t>Ces logiciels fonctionnent en général avec une base de données qui contient les signatures des </a:t>
            </a:r>
            <a:r>
              <a:rPr lang="fr-FR" sz="2000" i="1" dirty="0"/>
              <a:t>malware</a:t>
            </a:r>
            <a:r>
              <a:rPr lang="fr-FR" sz="2000" dirty="0"/>
              <a:t> connus. Ils analysent en permanence les fichiers et les exécutables du système hébergeant l’antivirus ;</a:t>
            </a:r>
          </a:p>
          <a:p>
            <a:endParaRPr lang="fr-FR" sz="1600" dirty="0"/>
          </a:p>
          <a:p>
            <a:pPr algn="just"/>
            <a:r>
              <a:rPr lang="fr-FR" sz="2000" b="1" dirty="0">
                <a:solidFill>
                  <a:srgbClr val="922B3C"/>
                </a:solidFill>
              </a:rPr>
              <a:t>Limite des antivirus :</a:t>
            </a:r>
            <a:r>
              <a:rPr lang="fr-FR" sz="2000" dirty="0"/>
              <a:t> ils ne détectent (en général) que les logiciels malveillants (</a:t>
            </a:r>
            <a:r>
              <a:rPr lang="fr-FR" sz="2000" i="1" dirty="0"/>
              <a:t>malware</a:t>
            </a:r>
            <a:r>
              <a:rPr lang="fr-FR" sz="2000" dirty="0"/>
              <a:t>) déjà répertoriés par les éditeurs. Ainsi, les </a:t>
            </a:r>
            <a:r>
              <a:rPr lang="fr-FR" sz="2000" b="1" dirty="0">
                <a:solidFill>
                  <a:srgbClr val="943634"/>
                </a:solidFill>
              </a:rPr>
              <a:t>nouveaux</a:t>
            </a:r>
            <a:r>
              <a:rPr lang="fr-FR" sz="2000" dirty="0"/>
              <a:t> virus ou les </a:t>
            </a:r>
            <a:r>
              <a:rPr lang="fr-FR" sz="2000" i="1" dirty="0"/>
              <a:t>malware</a:t>
            </a:r>
            <a:r>
              <a:rPr lang="fr-FR" sz="2000" dirty="0"/>
              <a:t> ciblés ne sont souvent pas détectés. D’autre part, il est impératif que l’antivirus soit mis à jour quotidiennement.</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c. Antivirus</a:t>
            </a:r>
          </a:p>
        </p:txBody>
      </p:sp>
    </p:spTree>
    <p:extLst>
      <p:ext uri="{BB962C8B-B14F-4D97-AF65-F5344CB8AC3E}">
        <p14:creationId xmlns:p14="http://schemas.microsoft.com/office/powerpoint/2010/main" val="226784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2000" dirty="0"/>
              <a:t>Un antivirus peut être déployé :</a:t>
            </a:r>
          </a:p>
          <a:p>
            <a:pPr algn="just"/>
            <a:r>
              <a:rPr lang="fr-FR" sz="1800" dirty="0"/>
              <a:t>En </a:t>
            </a:r>
            <a:r>
              <a:rPr lang="fr-FR" sz="1800" b="1" dirty="0">
                <a:solidFill>
                  <a:srgbClr val="943634"/>
                </a:solidFill>
              </a:rPr>
              <a:t>local :</a:t>
            </a:r>
            <a:r>
              <a:rPr lang="fr-FR" sz="1800" dirty="0"/>
              <a:t> sur un système (poste de travail ou serveur) afin de détecter les virus affectant cette machine ;</a:t>
            </a:r>
          </a:p>
          <a:p>
            <a:pPr marL="0" indent="0">
              <a:buNone/>
            </a:pPr>
            <a:endParaRPr lang="fr-FR" sz="800" dirty="0"/>
          </a:p>
          <a:p>
            <a:pPr algn="just"/>
            <a:r>
              <a:rPr lang="fr-FR" sz="1800" dirty="0"/>
              <a:t>En </a:t>
            </a:r>
            <a:r>
              <a:rPr lang="fr-FR" sz="1800" b="1" dirty="0">
                <a:solidFill>
                  <a:srgbClr val="943634"/>
                </a:solidFill>
              </a:rPr>
              <a:t>coupure des flux réseaux :</a:t>
            </a:r>
            <a:r>
              <a:rPr lang="fr-FR" sz="1800" dirty="0"/>
              <a:t> sur un pare-feu afin d’analyser les flux réseau et détecter les logiciels malveillants (</a:t>
            </a:r>
            <a:r>
              <a:rPr lang="fr-FR" sz="1800" i="1" dirty="0"/>
              <a:t>malware</a:t>
            </a:r>
            <a:r>
              <a:rPr lang="fr-FR" sz="1800" dirty="0"/>
              <a:t>) avant même qu’ils n’atteignent leur cible. Ce fonctionnement peut être assimilé à un IDS (</a:t>
            </a:r>
            <a:r>
              <a:rPr lang="fr-FR" sz="1800" i="1" dirty="0"/>
              <a:t>Intrusion Detection System</a:t>
            </a:r>
            <a:r>
              <a:rPr lang="fr-FR" sz="1800" dirty="0"/>
              <a:t>), mécanisme présenté dans la section suivante.</a:t>
            </a:r>
          </a:p>
          <a:p>
            <a:endParaRPr lang="fr-FR" sz="20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c. antivirus</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7857" y="4277230"/>
            <a:ext cx="1192215" cy="1960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419" y="4604770"/>
            <a:ext cx="1201389" cy="1201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4505598"/>
            <a:ext cx="936104" cy="128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Connecteur droit avec flèche 9"/>
          <p:cNvCxnSpPr/>
          <p:nvPr/>
        </p:nvCxnSpPr>
        <p:spPr>
          <a:xfrm>
            <a:off x="3004096" y="5204416"/>
            <a:ext cx="1349236" cy="0"/>
          </a:xfrm>
          <a:prstGeom prst="straightConnector1">
            <a:avLst/>
          </a:prstGeom>
          <a:ln w="381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520035" y="5204416"/>
            <a:ext cx="2068189" cy="0"/>
          </a:xfrm>
          <a:prstGeom prst="straightConnector1">
            <a:avLst/>
          </a:prstGeom>
          <a:ln w="38100">
            <a:solidFill>
              <a:schemeClr val="accent2">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2" name="Groupe 11"/>
          <p:cNvGrpSpPr/>
          <p:nvPr/>
        </p:nvGrpSpPr>
        <p:grpSpPr>
          <a:xfrm>
            <a:off x="1642419" y="4509120"/>
            <a:ext cx="936998" cy="936999"/>
            <a:chOff x="758703" y="3229671"/>
            <a:chExt cx="936998" cy="936999"/>
          </a:xfrm>
        </p:grpSpPr>
        <p:pic>
          <p:nvPicPr>
            <p:cNvPr id="13" name="Picture 121" descr="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58702" y="3229672"/>
              <a:ext cx="936999" cy="9369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19" descr="exec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881" y="3356993"/>
              <a:ext cx="504057" cy="5040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e 14"/>
          <p:cNvGrpSpPr/>
          <p:nvPr/>
        </p:nvGrpSpPr>
        <p:grpSpPr>
          <a:xfrm>
            <a:off x="3800353" y="4795074"/>
            <a:ext cx="936998" cy="936999"/>
            <a:chOff x="758703" y="3229671"/>
            <a:chExt cx="936998" cy="936999"/>
          </a:xfrm>
        </p:grpSpPr>
        <p:pic>
          <p:nvPicPr>
            <p:cNvPr id="16" name="Picture 121" descr="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58702" y="3229672"/>
              <a:ext cx="936999" cy="9369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19" descr="exec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881" y="3356993"/>
              <a:ext cx="504057" cy="5040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e 17"/>
          <p:cNvGrpSpPr/>
          <p:nvPr/>
        </p:nvGrpSpPr>
        <p:grpSpPr>
          <a:xfrm>
            <a:off x="6319128" y="5257271"/>
            <a:ext cx="936998" cy="936999"/>
            <a:chOff x="758703" y="3229671"/>
            <a:chExt cx="936998" cy="936999"/>
          </a:xfrm>
        </p:grpSpPr>
        <p:pic>
          <p:nvPicPr>
            <p:cNvPr id="19" name="Picture 121" descr="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58702" y="3229672"/>
              <a:ext cx="936999" cy="9369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19" descr="exec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53881" y="3356993"/>
              <a:ext cx="504057" cy="50405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222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a:xfrm>
            <a:off x="457200" y="1700808"/>
            <a:ext cx="8363272" cy="4608512"/>
          </a:xfrm>
        </p:spPr>
        <p:txBody>
          <a:bodyPr/>
          <a:lstStyle/>
          <a:p>
            <a:pPr marL="0" indent="0">
              <a:buNone/>
            </a:pPr>
            <a:r>
              <a:rPr lang="fr-FR" sz="1600" dirty="0"/>
              <a:t>IDS	</a:t>
            </a:r>
            <a:r>
              <a:rPr lang="fr-FR" sz="2000" b="1" i="1" dirty="0">
                <a:solidFill>
                  <a:srgbClr val="943634"/>
                </a:solidFill>
              </a:rPr>
              <a:t>I</a:t>
            </a:r>
            <a:r>
              <a:rPr lang="fr-FR" sz="1600" i="1" dirty="0"/>
              <a:t>ntrusion </a:t>
            </a:r>
            <a:r>
              <a:rPr lang="fr-FR" sz="2000" b="1" i="1" dirty="0">
                <a:solidFill>
                  <a:srgbClr val="943634"/>
                </a:solidFill>
              </a:rPr>
              <a:t>D</a:t>
            </a:r>
            <a:r>
              <a:rPr lang="fr-FR" sz="1600" i="1" dirty="0"/>
              <a:t>etection </a:t>
            </a:r>
            <a:r>
              <a:rPr lang="fr-FR" sz="2000" b="1" i="1" dirty="0">
                <a:solidFill>
                  <a:srgbClr val="943634"/>
                </a:solidFill>
              </a:rPr>
              <a:t>S</a:t>
            </a:r>
            <a:r>
              <a:rPr lang="fr-FR" sz="1600" i="1" dirty="0"/>
              <a:t>ystem</a:t>
            </a:r>
          </a:p>
          <a:p>
            <a:pPr marL="0" indent="0">
              <a:buNone/>
            </a:pPr>
            <a:r>
              <a:rPr lang="fr-FR" sz="1600" dirty="0"/>
              <a:t>IPS	</a:t>
            </a:r>
            <a:r>
              <a:rPr lang="fr-FR" sz="2000" b="1" i="1" dirty="0">
                <a:solidFill>
                  <a:srgbClr val="943634"/>
                </a:solidFill>
              </a:rPr>
              <a:t>I</a:t>
            </a:r>
            <a:r>
              <a:rPr lang="fr-FR" sz="1600" i="1" dirty="0"/>
              <a:t>ntrusion </a:t>
            </a:r>
            <a:r>
              <a:rPr lang="fr-FR" sz="2000" b="1" i="1" dirty="0">
                <a:solidFill>
                  <a:srgbClr val="943634"/>
                </a:solidFill>
              </a:rPr>
              <a:t>P</a:t>
            </a:r>
            <a:r>
              <a:rPr lang="fr-FR" sz="1600" i="1" dirty="0"/>
              <a:t>revention </a:t>
            </a:r>
            <a:r>
              <a:rPr lang="fr-FR" sz="2000" b="1" i="1" dirty="0">
                <a:solidFill>
                  <a:srgbClr val="943634"/>
                </a:solidFill>
              </a:rPr>
              <a:t>S</a:t>
            </a:r>
            <a:r>
              <a:rPr lang="fr-FR" sz="1600" i="1" dirty="0"/>
              <a:t>ystem</a:t>
            </a:r>
          </a:p>
          <a:p>
            <a:pPr marL="0" indent="0">
              <a:buNone/>
            </a:pPr>
            <a:endParaRPr lang="fr-FR" sz="500" dirty="0"/>
          </a:p>
          <a:p>
            <a:pPr marL="0" indent="0">
              <a:buNone/>
            </a:pPr>
            <a:r>
              <a:rPr lang="fr-FR" sz="1800" dirty="0"/>
              <a:t>Chargés d’analyser le trafic réseau pour y </a:t>
            </a:r>
            <a:r>
              <a:rPr lang="fr-FR" sz="1800" b="1" dirty="0">
                <a:solidFill>
                  <a:srgbClr val="943634"/>
                </a:solidFill>
              </a:rPr>
              <a:t>détecter des tentatives d’intrusion</a:t>
            </a:r>
            <a:r>
              <a:rPr lang="fr-FR" sz="1800" dirty="0"/>
              <a:t> :</a:t>
            </a:r>
          </a:p>
          <a:p>
            <a:r>
              <a:rPr lang="fr-FR" sz="1600" dirty="0"/>
              <a:t>soit en analysant le comportement des flux réseaux ;</a:t>
            </a:r>
          </a:p>
          <a:p>
            <a:r>
              <a:rPr lang="fr-FR" sz="1600" dirty="0"/>
              <a:t>soit en se basant sur une base de signatures identifiant des données malveillantes (principe similaire à celui des antivirus).</a:t>
            </a:r>
          </a:p>
          <a:p>
            <a:pPr marL="0" indent="0">
              <a:buNone/>
            </a:pPr>
            <a:endParaRPr lang="fr-FR" sz="700" dirty="0"/>
          </a:p>
          <a:p>
            <a:pPr marL="0" indent="0">
              <a:buNone/>
            </a:pPr>
            <a:r>
              <a:rPr lang="fr-FR" sz="1800" dirty="0"/>
              <a:t>En cas de détection d’une intrusion :</a:t>
            </a:r>
          </a:p>
          <a:p>
            <a:r>
              <a:rPr lang="fr-FR" sz="1600" dirty="0"/>
              <a:t>Les </a:t>
            </a:r>
            <a:r>
              <a:rPr lang="fr-FR" sz="1600" b="1" dirty="0">
                <a:solidFill>
                  <a:srgbClr val="943634"/>
                </a:solidFill>
              </a:rPr>
              <a:t>IDS alertent </a:t>
            </a:r>
            <a:r>
              <a:rPr lang="fr-FR" sz="1600" dirty="0"/>
              <a:t>les administrateurs, libre à eux d’intervenir ou non ;</a:t>
            </a:r>
          </a:p>
          <a:p>
            <a:r>
              <a:rPr lang="fr-FR" sz="1600" dirty="0"/>
              <a:t>Les </a:t>
            </a:r>
            <a:r>
              <a:rPr lang="fr-FR" sz="1600" b="1" dirty="0" err="1">
                <a:solidFill>
                  <a:srgbClr val="943634"/>
                </a:solidFill>
              </a:rPr>
              <a:t>IPS</a:t>
            </a:r>
            <a:r>
              <a:rPr lang="fr-FR" sz="1600" b="1" dirty="0">
                <a:solidFill>
                  <a:srgbClr val="943634"/>
                </a:solidFill>
              </a:rPr>
              <a:t> bloquent </a:t>
            </a:r>
            <a:r>
              <a:rPr lang="fr-FR" sz="1600" dirty="0"/>
              <a:t>les flux réseau concernés.</a:t>
            </a:r>
          </a:p>
          <a:p>
            <a:pPr marL="0" indent="0">
              <a:buNone/>
            </a:pPr>
            <a:endParaRPr lang="fr-FR" sz="800" dirty="0"/>
          </a:p>
          <a:p>
            <a:pPr marL="0" indent="0">
              <a:buNone/>
            </a:pPr>
            <a:r>
              <a:rPr lang="fr-FR" sz="1800" dirty="0"/>
              <a:t>Les IDS/IPS demandent une configuration fine et maintenue :</a:t>
            </a:r>
          </a:p>
          <a:p>
            <a:r>
              <a:rPr lang="fr-FR" sz="1600" dirty="0"/>
              <a:t>Ils sont en effet connus pour présenter de nombreux faux-positifs (i.e. ils détectent à tort une tentative d’intrusion) ;</a:t>
            </a:r>
          </a:p>
          <a:p>
            <a:r>
              <a:rPr lang="fr-FR" sz="1600" dirty="0"/>
              <a:t>De plus, les </a:t>
            </a:r>
            <a:r>
              <a:rPr lang="fr-FR" sz="1600" dirty="0" err="1"/>
              <a:t>IDS</a:t>
            </a:r>
            <a:r>
              <a:rPr lang="fr-FR" sz="1600" dirty="0"/>
              <a:t>/</a:t>
            </a:r>
            <a:r>
              <a:rPr lang="fr-FR" sz="1600" dirty="0" err="1"/>
              <a:t>IPS</a:t>
            </a:r>
            <a:r>
              <a:rPr lang="fr-FR" sz="1600" dirty="0"/>
              <a:t> basés sur des signatures ne peuvent détecter que les intrusions dont les caractéristiques techniques sont déjà connues et référencées.</a:t>
            </a:r>
          </a:p>
          <a:p>
            <a:pPr lvl="1"/>
            <a:endParaRPr lang="fr-FR" sz="1100" dirty="0"/>
          </a:p>
          <a:p>
            <a:endParaRPr lang="fr-FR" sz="20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d. </a:t>
            </a:r>
            <a:r>
              <a:rPr lang="fr-FR" dirty="0" err="1"/>
              <a:t>IDS</a:t>
            </a:r>
            <a:r>
              <a:rPr lang="fr-FR" dirty="0"/>
              <a:t> et </a:t>
            </a:r>
            <a:r>
              <a:rPr lang="fr-FR" dirty="0" err="1"/>
              <a:t>IPS</a:t>
            </a:r>
            <a:endParaRPr lang="fr-FR" dirty="0"/>
          </a:p>
        </p:txBody>
      </p:sp>
    </p:spTree>
    <p:extLst>
      <p:ext uri="{BB962C8B-B14F-4D97-AF65-F5344CB8AC3E}">
        <p14:creationId xmlns:p14="http://schemas.microsoft.com/office/powerpoint/2010/main" val="3555979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1800" dirty="0"/>
              <a:t>Un </a:t>
            </a:r>
            <a:r>
              <a:rPr lang="fr-FR" sz="1800" dirty="0" err="1"/>
              <a:t>IDS</a:t>
            </a:r>
            <a:r>
              <a:rPr lang="fr-FR" sz="1800" dirty="0"/>
              <a:t> peut être soit en coupure du flux réseaux, soit </a:t>
            </a:r>
            <a:r>
              <a:rPr lang="fr-FR" sz="1800" b="1" dirty="0">
                <a:solidFill>
                  <a:srgbClr val="943634"/>
                </a:solidFill>
              </a:rPr>
              <a:t>positionné en écoute</a:t>
            </a:r>
            <a:r>
              <a:rPr lang="fr-FR" sz="1800" b="1" dirty="0">
                <a:solidFill>
                  <a:schemeClr val="tx2"/>
                </a:solidFill>
              </a:rPr>
              <a:t>.</a:t>
            </a:r>
          </a:p>
          <a:p>
            <a:pPr marL="0" indent="0">
              <a:buNone/>
            </a:pPr>
            <a:endParaRPr lang="fr-FR" sz="800" b="1" dirty="0">
              <a:solidFill>
                <a:schemeClr val="tx2"/>
              </a:solidFill>
            </a:endParaRPr>
          </a:p>
          <a:p>
            <a:pPr marL="0" indent="0">
              <a:buNone/>
            </a:pPr>
            <a:r>
              <a:rPr lang="fr-FR" sz="1800" dirty="0"/>
              <a:t>Un </a:t>
            </a:r>
            <a:r>
              <a:rPr lang="fr-FR" sz="1800" dirty="0" err="1"/>
              <a:t>IPS</a:t>
            </a:r>
            <a:r>
              <a:rPr lang="fr-FR" sz="1800" dirty="0"/>
              <a:t> </a:t>
            </a:r>
            <a:r>
              <a:rPr lang="fr-FR" sz="1800" b="1" dirty="0"/>
              <a:t>doit forcément </a:t>
            </a:r>
            <a:r>
              <a:rPr lang="fr-FR" sz="1800" dirty="0"/>
              <a:t>être en </a:t>
            </a:r>
            <a:r>
              <a:rPr lang="fr-FR" sz="1800" b="1" dirty="0">
                <a:solidFill>
                  <a:srgbClr val="943634"/>
                </a:solidFill>
              </a:rPr>
              <a:t>coupure du flux </a:t>
            </a:r>
            <a:r>
              <a:rPr lang="fr-FR" sz="1800" dirty="0"/>
              <a:t>de façon à pourvoir bloquer le trafic lorsque cela est nécessaire.</a:t>
            </a:r>
          </a:p>
          <a:p>
            <a:endParaRPr lang="fr-FR" sz="20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d. </a:t>
            </a:r>
            <a:r>
              <a:rPr lang="fr-FR" dirty="0" err="1"/>
              <a:t>IDS</a:t>
            </a:r>
            <a:r>
              <a:rPr lang="fr-FR" dirty="0"/>
              <a:t> et </a:t>
            </a:r>
            <a:r>
              <a:rPr lang="fr-FR" dirty="0" err="1"/>
              <a:t>IPS</a:t>
            </a:r>
            <a:endParaRPr lang="fr-FR" dirty="0"/>
          </a:p>
        </p:txBody>
      </p:sp>
      <p:grpSp>
        <p:nvGrpSpPr>
          <p:cNvPr id="35" name="Groupe 34"/>
          <p:cNvGrpSpPr/>
          <p:nvPr/>
        </p:nvGrpSpPr>
        <p:grpSpPr>
          <a:xfrm>
            <a:off x="2294077" y="3140968"/>
            <a:ext cx="5545205" cy="1084360"/>
            <a:chOff x="2294077" y="3005047"/>
            <a:chExt cx="5545205" cy="108436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005047"/>
              <a:ext cx="816984" cy="1084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408" y="3050045"/>
              <a:ext cx="748874" cy="102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071" y="3228870"/>
              <a:ext cx="848202" cy="84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droit avec flèche 10"/>
            <p:cNvCxnSpPr/>
            <p:nvPr/>
          </p:nvCxnSpPr>
          <p:spPr>
            <a:xfrm>
              <a:off x="3359551" y="3615109"/>
              <a:ext cx="1138250" cy="0"/>
            </a:xfrm>
            <a:prstGeom prst="straightConnector1">
              <a:avLst/>
            </a:prstGeom>
            <a:ln w="38100">
              <a:solidFill>
                <a:schemeClr val="accent2">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875490" y="3615109"/>
              <a:ext cx="1744777" cy="0"/>
            </a:xfrm>
            <a:prstGeom prst="straightConnector1">
              <a:avLst/>
            </a:prstGeom>
            <a:ln w="38100">
              <a:solidFill>
                <a:schemeClr val="accent2">
                  <a:lumMod val="75000"/>
                </a:schemeClr>
              </a:solidFill>
              <a:prstDash val="dash"/>
              <a:tailEnd type="arrow" w="lg" len="lg"/>
            </a:ln>
          </p:spPr>
          <p:style>
            <a:lnRef idx="1">
              <a:schemeClr val="accent1"/>
            </a:lnRef>
            <a:fillRef idx="0">
              <a:schemeClr val="accent1"/>
            </a:fillRef>
            <a:effectRef idx="0">
              <a:schemeClr val="accent1"/>
            </a:effectRef>
            <a:fontRef idx="minor">
              <a:schemeClr val="tx1"/>
            </a:fontRef>
          </p:style>
        </p:cxnSp>
        <p:grpSp>
          <p:nvGrpSpPr>
            <p:cNvPr id="13" name="Groupe 12"/>
            <p:cNvGrpSpPr/>
            <p:nvPr/>
          </p:nvGrpSpPr>
          <p:grpSpPr>
            <a:xfrm>
              <a:off x="4624307" y="3501175"/>
              <a:ext cx="271107" cy="237079"/>
              <a:chOff x="2699792" y="5619028"/>
              <a:chExt cx="321360" cy="258244"/>
            </a:xfrm>
          </p:grpSpPr>
          <p:cxnSp>
            <p:nvCxnSpPr>
              <p:cNvPr id="14" name="Connecteur droit avec flèche 13"/>
              <p:cNvCxnSpPr/>
              <p:nvPr/>
            </p:nvCxnSpPr>
            <p:spPr>
              <a:xfrm flipH="1">
                <a:off x="26997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2852192" y="5619028"/>
                <a:ext cx="168960" cy="258244"/>
              </a:xfrm>
              <a:prstGeom prst="straightConnector1">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16"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r="-534"/>
            <a:stretch>
              <a:fillRect/>
            </a:stretch>
          </p:blipFill>
          <p:spPr bwMode="auto">
            <a:xfrm>
              <a:off x="2294077" y="3128691"/>
              <a:ext cx="388251" cy="516333"/>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7" name="ZoneTexte 16"/>
          <p:cNvSpPr txBox="1"/>
          <p:nvPr/>
        </p:nvSpPr>
        <p:spPr>
          <a:xfrm>
            <a:off x="518533" y="3522494"/>
            <a:ext cx="1738536" cy="338554"/>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IPS, en coupure</a:t>
            </a:r>
          </a:p>
        </p:txBody>
      </p:sp>
      <p:sp>
        <p:nvSpPr>
          <p:cNvPr id="24" name="ZoneTexte 23"/>
          <p:cNvSpPr txBox="1"/>
          <p:nvPr/>
        </p:nvSpPr>
        <p:spPr>
          <a:xfrm>
            <a:off x="547381" y="4930376"/>
            <a:ext cx="1728192" cy="338554"/>
          </a:xfrm>
          <a:prstGeom prst="rect">
            <a:avLst/>
          </a:prstGeom>
          <a:noFill/>
        </p:spPr>
        <p:txBody>
          <a:bodyPr wrap="square" rtlCol="0">
            <a:spAutoFit/>
          </a:bodyPr>
          <a:lstStyle/>
          <a:p>
            <a:r>
              <a:rPr lang="fr-FR" sz="1600" dirty="0">
                <a:latin typeface="Arial" panose="020B0604020202020204" pitchFamily="34" charset="0"/>
                <a:cs typeface="Arial" panose="020B0604020202020204" pitchFamily="34" charset="0"/>
              </a:rPr>
              <a:t>IDS, en écoute</a:t>
            </a:r>
          </a:p>
        </p:txBody>
      </p:sp>
      <p:grpSp>
        <p:nvGrpSpPr>
          <p:cNvPr id="36" name="Groupe 35"/>
          <p:cNvGrpSpPr/>
          <p:nvPr/>
        </p:nvGrpSpPr>
        <p:grpSpPr>
          <a:xfrm>
            <a:off x="2344315" y="4530038"/>
            <a:ext cx="5655466" cy="1923298"/>
            <a:chOff x="2344315" y="4424069"/>
            <a:chExt cx="5655466" cy="1923298"/>
          </a:xfrm>
        </p:grpSpPr>
        <p:pic>
          <p:nvPicPr>
            <p:cNvPr id="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9992" y="4579622"/>
              <a:ext cx="789475" cy="657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486144"/>
              <a:ext cx="648867" cy="861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646" y="4424069"/>
              <a:ext cx="748874" cy="102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4309" y="4602894"/>
              <a:ext cx="848202" cy="848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9"/>
            <p:cNvPicPr>
              <a:picLocks noChangeAspect="1" noChangeArrowheads="1"/>
            </p:cNvPicPr>
            <p:nvPr/>
          </p:nvPicPr>
          <p:blipFill>
            <a:blip r:embed="rId5" cstate="print">
              <a:extLst>
                <a:ext uri="{28A0092B-C50C-407E-A947-70E740481C1C}">
                  <a14:useLocalDpi xmlns:a14="http://schemas.microsoft.com/office/drawing/2010/main" val="0"/>
                </a:ext>
              </a:extLst>
            </a:blip>
            <a:srcRect r="-534"/>
            <a:stretch>
              <a:fillRect/>
            </a:stretch>
          </p:blipFill>
          <p:spPr bwMode="auto">
            <a:xfrm>
              <a:off x="2344315" y="4496843"/>
              <a:ext cx="388251" cy="516333"/>
            </a:xfrm>
            <a:prstGeom prst="rect">
              <a:avLst/>
            </a:prstGeom>
            <a:noFill/>
            <a:ln>
              <a:noFill/>
            </a:ln>
            <a:effectLst/>
            <a:extLst>
              <a:ext uri="{909E8E84-426E-40DD-AFC4-6F175D3DCCD1}">
                <a14:hiddenFill xmlns:a14="http://schemas.microsoft.com/office/drawing/2010/main">
                  <a:blipFill dpi="0" rotWithShape="0">
                    <a:blip/>
                    <a:srcRect r="-53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2" name="Connecteur droit avec flèche 21"/>
            <p:cNvCxnSpPr/>
            <p:nvPr/>
          </p:nvCxnSpPr>
          <p:spPr>
            <a:xfrm>
              <a:off x="3407516" y="4879204"/>
              <a:ext cx="3212751" cy="0"/>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4779824" y="5013176"/>
              <a:ext cx="21274" cy="603030"/>
            </a:xfrm>
            <a:prstGeom prst="straightConnector1">
              <a:avLst/>
            </a:prstGeom>
            <a:ln w="38100">
              <a:solidFill>
                <a:schemeClr val="accent2">
                  <a:lumMod val="75000"/>
                </a:schemeClr>
              </a:solidFill>
              <a:prstDash val="solid"/>
              <a:tailEnd type="arrow" w="lg" len="lg"/>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5876287" y="5877272"/>
              <a:ext cx="2123494" cy="30777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génération d’alertes</a:t>
              </a:r>
            </a:p>
          </p:txBody>
        </p:sp>
        <p:pic>
          <p:nvPicPr>
            <p:cNvPr id="26" name="Picture 140" descr="flag_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088" y="5733256"/>
              <a:ext cx="559638" cy="55963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487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6">
            <a:extLst>
              <a:ext uri="{FF2B5EF4-FFF2-40B4-BE49-F238E27FC236}">
                <a16:creationId xmlns:a16="http://schemas.microsoft.com/office/drawing/2014/main" id="{04045568-C8CF-50E7-BF0B-5BD51039B971}"/>
              </a:ext>
            </a:extLst>
          </p:cNvPr>
          <p:cNvSpPr/>
          <p:nvPr/>
        </p:nvSpPr>
        <p:spPr>
          <a:xfrm>
            <a:off x="251520" y="1772816"/>
            <a:ext cx="7056784" cy="1872208"/>
          </a:xfrm>
          <a:prstGeom prst="roundRect">
            <a:avLst/>
          </a:prstGeom>
          <a:solidFill>
            <a:srgbClr val="9A1100">
              <a:alpha val="21569"/>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410" name="Titre 1"/>
          <p:cNvSpPr>
            <a:spLocks noGrp="1"/>
          </p:cNvSpPr>
          <p:nvPr>
            <p:ph type="title"/>
          </p:nvPr>
        </p:nvSpPr>
        <p:spPr/>
        <p:txBody>
          <a:bodyPr/>
          <a:lstStyle/>
          <a:p>
            <a:r>
              <a:rPr lang="fr-FR" altLang="fr-FR" dirty="0"/>
              <a:t>Plan du module</a:t>
            </a:r>
          </a:p>
        </p:txBody>
      </p:sp>
      <p:sp>
        <p:nvSpPr>
          <p:cNvPr id="3" name="Espace réservé du contenu 2"/>
          <p:cNvSpPr>
            <a:spLocks noGrp="1"/>
          </p:cNvSpPr>
          <p:nvPr>
            <p:ph idx="1"/>
          </p:nvPr>
        </p:nvSpPr>
        <p:spPr/>
        <p:txBody>
          <a:bodyPr/>
          <a:lstStyle/>
          <a:p>
            <a:pPr marL="0" indent="0">
              <a:lnSpc>
                <a:spcPct val="150000"/>
              </a:lnSpc>
              <a:buNone/>
            </a:pPr>
            <a:r>
              <a:rPr lang="fr-FR" sz="2400" dirty="0"/>
              <a:t>Première partie</a:t>
            </a:r>
          </a:p>
          <a:p>
            <a:pPr marL="457200" indent="-457200">
              <a:lnSpc>
                <a:spcPct val="150000"/>
              </a:lnSpc>
              <a:buFont typeface="+mj-lt"/>
              <a:buAutoNum type="arabicPeriod"/>
            </a:pPr>
            <a:r>
              <a:rPr lang="fr-FR" sz="2400" b="1" dirty="0"/>
              <a:t>La sécurité du protocole IP</a:t>
            </a:r>
          </a:p>
          <a:p>
            <a:pPr marL="457200" indent="-457200">
              <a:lnSpc>
                <a:spcPct val="150000"/>
              </a:lnSpc>
              <a:buFont typeface="+mj-lt"/>
              <a:buAutoNum type="arabicPeriod"/>
            </a:pPr>
            <a:r>
              <a:rPr lang="fr-FR" sz="2400" b="1" dirty="0"/>
              <a:t>Sécurisation d’un réseau</a:t>
            </a:r>
          </a:p>
          <a:p>
            <a:pPr marL="0" indent="0">
              <a:lnSpc>
                <a:spcPct val="150000"/>
              </a:lnSpc>
              <a:buNone/>
            </a:pPr>
            <a:r>
              <a:rPr lang="fr-FR" sz="2400" dirty="0"/>
              <a:t>Deuxième partie</a:t>
            </a:r>
          </a:p>
          <a:p>
            <a:pPr marL="457200" indent="-457200">
              <a:lnSpc>
                <a:spcPct val="150000"/>
              </a:lnSpc>
              <a:buFont typeface="+mj-lt"/>
              <a:buAutoNum type="arabicPeriod" startAt="3"/>
            </a:pPr>
            <a:r>
              <a:rPr lang="fr-FR" sz="2400" b="1" dirty="0"/>
              <a:t>Les bases de la cryptographie</a:t>
            </a:r>
          </a:p>
          <a:p>
            <a:pPr marL="457200" indent="-457200">
              <a:lnSpc>
                <a:spcPct val="150000"/>
              </a:lnSpc>
              <a:buFont typeface="+mj-lt"/>
              <a:buAutoNum type="arabicPeriod" startAt="3"/>
            </a:pPr>
            <a:r>
              <a:rPr lang="fr-FR" sz="2400" b="1" dirty="0"/>
              <a:t>La sécurité des applications web</a:t>
            </a:r>
          </a:p>
          <a:p>
            <a:endParaRPr lang="fr-FR" dirty="0"/>
          </a:p>
          <a:p>
            <a:endParaRPr lang="fr-FR" dirty="0"/>
          </a:p>
        </p:txBody>
      </p:sp>
      <p:sp>
        <p:nvSpPr>
          <p:cNvPr id="2" name="Espace réservé de la date 1"/>
          <p:cNvSpPr>
            <a:spLocks noGrp="1"/>
          </p:cNvSpPr>
          <p:nvPr>
            <p:ph type="dt" sz="half" idx="11"/>
          </p:nvPr>
        </p:nvSpPr>
        <p:spPr>
          <a:xfrm>
            <a:off x="3419872" y="6448752"/>
            <a:ext cx="1008112" cy="365125"/>
          </a:xfrm>
        </p:spPr>
        <p:txBody>
          <a:bodyPr/>
          <a:lstStyle/>
          <a:p>
            <a:r>
              <a:rPr lang="fr-FR"/>
              <a:t>19/12/2024</a:t>
            </a:r>
            <a:endParaRPr lang="fr-FR" dirty="0"/>
          </a:p>
        </p:txBody>
      </p:sp>
      <p:sp>
        <p:nvSpPr>
          <p:cNvPr id="4" name="Espace réservé du pied de page 3"/>
          <p:cNvSpPr>
            <a:spLocks noGrp="1"/>
          </p:cNvSpPr>
          <p:nvPr>
            <p:ph type="ftr" sz="quarter" idx="12"/>
          </p:nvPr>
        </p:nvSpPr>
        <p:spPr>
          <a:xfrm>
            <a:off x="4499992" y="6448752"/>
            <a:ext cx="3031976" cy="365125"/>
          </a:xfrm>
        </p:spPr>
        <p:txBody>
          <a:bodyPr/>
          <a:lstStyle/>
          <a:p>
            <a:r>
              <a:rPr lang="fr-FR"/>
              <a:t>Sensibilisation et initiation à la cybersécurité</a:t>
            </a:r>
            <a:endParaRPr lang="fr-FR" dirty="0"/>
          </a:p>
        </p:txBody>
      </p:sp>
      <p:sp>
        <p:nvSpPr>
          <p:cNvPr id="5" name="Espace réservé du numéro de diapositive 4"/>
          <p:cNvSpPr>
            <a:spLocks noGrp="1"/>
          </p:cNvSpPr>
          <p:nvPr>
            <p:ph type="sldNum" sz="quarter" idx="13"/>
          </p:nvPr>
        </p:nvSpPr>
        <p:spPr>
          <a:xfrm>
            <a:off x="8676456" y="6448752"/>
            <a:ext cx="432048" cy="365125"/>
          </a:xfrm>
        </p:spPr>
        <p:txBody>
          <a:bodyPr/>
          <a:lstStyle/>
          <a:p>
            <a:fld id="{DAC45385-D604-40AE-9F53-03BDB8FC03CC}" type="slidenum">
              <a:rPr lang="fr-FR" smtClean="0"/>
              <a:pPr/>
              <a:t>2</a:t>
            </a:fld>
            <a:endParaRPr lang="fr-FR" dirty="0"/>
          </a:p>
        </p:txBody>
      </p:sp>
      <p:cxnSp>
        <p:nvCxnSpPr>
          <p:cNvPr id="8" name="Connecteur droit 7">
            <a:extLst>
              <a:ext uri="{FF2B5EF4-FFF2-40B4-BE49-F238E27FC236}">
                <a16:creationId xmlns:a16="http://schemas.microsoft.com/office/drawing/2014/main" id="{E69D3AA7-2850-6A15-B958-DED5EC3BA995}"/>
              </a:ext>
            </a:extLst>
          </p:cNvPr>
          <p:cNvCxnSpPr>
            <a:cxnSpLocks/>
          </p:cNvCxnSpPr>
          <p:nvPr/>
        </p:nvCxnSpPr>
        <p:spPr>
          <a:xfrm>
            <a:off x="457200" y="2348880"/>
            <a:ext cx="6624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B2F56542-F675-85BA-9985-C1B3BB0E980D}"/>
              </a:ext>
            </a:extLst>
          </p:cNvPr>
          <p:cNvCxnSpPr>
            <a:cxnSpLocks/>
          </p:cNvCxnSpPr>
          <p:nvPr/>
        </p:nvCxnSpPr>
        <p:spPr>
          <a:xfrm>
            <a:off x="457200" y="4221088"/>
            <a:ext cx="6624736"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1800" dirty="0"/>
              <a:t>VPN	</a:t>
            </a:r>
            <a:r>
              <a:rPr lang="fr-FR" sz="1800" b="1" i="1" dirty="0">
                <a:solidFill>
                  <a:srgbClr val="943634"/>
                </a:solidFill>
              </a:rPr>
              <a:t>V</a:t>
            </a:r>
            <a:r>
              <a:rPr lang="fr-FR" sz="1800" i="1" dirty="0"/>
              <a:t>irtual </a:t>
            </a:r>
            <a:r>
              <a:rPr lang="fr-FR" sz="1800" b="1" i="1" dirty="0" err="1">
                <a:solidFill>
                  <a:srgbClr val="943634"/>
                </a:solidFill>
              </a:rPr>
              <a:t>P</a:t>
            </a:r>
            <a:r>
              <a:rPr lang="fr-FR" sz="1800" i="1" dirty="0" err="1"/>
              <a:t>rivate</a:t>
            </a:r>
            <a:r>
              <a:rPr lang="fr-FR" sz="1800" i="1" dirty="0"/>
              <a:t> </a:t>
            </a:r>
            <a:r>
              <a:rPr lang="fr-FR" sz="1800" b="1" i="1" dirty="0">
                <a:solidFill>
                  <a:srgbClr val="943634"/>
                </a:solidFill>
              </a:rPr>
              <a:t>N</a:t>
            </a:r>
            <a:r>
              <a:rPr lang="fr-FR" sz="1800" i="1" dirty="0"/>
              <a:t>etwork</a:t>
            </a:r>
          </a:p>
          <a:p>
            <a:pPr marL="0" indent="0">
              <a:buNone/>
            </a:pPr>
            <a:endParaRPr lang="fr-FR" sz="1000" dirty="0"/>
          </a:p>
          <a:p>
            <a:pPr marL="0" indent="0" algn="just">
              <a:buNone/>
            </a:pPr>
            <a:r>
              <a:rPr lang="fr-FR" sz="1800" dirty="0"/>
              <a:t>Un VPN est un </a:t>
            </a:r>
            <a:r>
              <a:rPr lang="fr-FR" sz="1800" b="1" dirty="0">
                <a:solidFill>
                  <a:srgbClr val="943634"/>
                </a:solidFill>
              </a:rPr>
              <a:t>réseau virtuel </a:t>
            </a:r>
            <a:r>
              <a:rPr lang="fr-FR" sz="1800" dirty="0"/>
              <a:t>qui permet à </a:t>
            </a:r>
            <a:r>
              <a:rPr lang="fr-FR" sz="1800" b="1" dirty="0">
                <a:solidFill>
                  <a:srgbClr val="943634"/>
                </a:solidFill>
              </a:rPr>
              <a:t>deux réseaux distants de communiquer en toute sécurité</a:t>
            </a:r>
            <a:r>
              <a:rPr lang="fr-FR" sz="1800" dirty="0"/>
              <a:t>, y compris si la communication s’effectue via des réseaux inconnus et auxquels nous ne faisons pas confiance.</a:t>
            </a:r>
          </a:p>
          <a:p>
            <a:pPr marL="0" indent="0">
              <a:buNone/>
            </a:pPr>
            <a:endParaRPr lang="fr-FR" sz="1000" dirty="0"/>
          </a:p>
          <a:p>
            <a:pPr marL="0" indent="0" algn="just">
              <a:buNone/>
            </a:pPr>
            <a:r>
              <a:rPr lang="fr-FR" sz="1800" dirty="0"/>
              <a:t>Exemple avec une entreprise qui possède deux sites distants et qui ont besoin de communiquer entre eux via internet : comment faire passer les flux en toute sécurité via Internet que l’on ne maitrise pas ?</a:t>
            </a:r>
          </a:p>
          <a:p>
            <a:pPr marL="0" indent="0">
              <a:buNone/>
            </a:pPr>
            <a:endParaRPr lang="fr-FR" sz="18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e. VPN</a:t>
            </a: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251920"/>
            <a:ext cx="821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5" descr="robohel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5085556"/>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276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a:t>Solution : grâce à des mécanismes cryptographiques, appliquer un </a:t>
            </a:r>
            <a:r>
              <a:rPr lang="fr-FR" sz="2000" b="1" dirty="0">
                <a:solidFill>
                  <a:srgbClr val="943634"/>
                </a:solidFill>
              </a:rPr>
              <a:t>chiffrement des données, ainsi qu’un motif d’intégrité, à tous les flux entre les 2 sites</a:t>
            </a:r>
            <a:r>
              <a:rPr lang="fr-FR" sz="2000" dirty="0"/>
              <a:t>. On obtient ainsi un </a:t>
            </a:r>
            <a:r>
              <a:rPr lang="fr-FR" sz="2000" b="1" dirty="0">
                <a:solidFill>
                  <a:srgbClr val="943634"/>
                </a:solidFill>
              </a:rPr>
              <a:t>tunnel virtuel </a:t>
            </a:r>
            <a:r>
              <a:rPr lang="fr-FR" sz="2000" dirty="0"/>
              <a:t>qui ne contient que des données chiffrées et protégées en intégrité :</a:t>
            </a:r>
          </a:p>
          <a:p>
            <a:pPr algn="just"/>
            <a:r>
              <a:rPr lang="fr-FR" sz="1800" dirty="0"/>
              <a:t>Les données qui passent sur Internet sont donc chiffrées et non compréhensibles par un attaquant qui écouterait les flux ;</a:t>
            </a:r>
          </a:p>
          <a:p>
            <a:pPr algn="just"/>
            <a:r>
              <a:rPr lang="fr-FR" sz="1800" dirty="0"/>
              <a:t>En cas de modification malveillante des flux, le mécanisme d’intégrité permettra au destinataire de déterminer que les données reçues ne sont pas intègres, et qu’il ne faut donc pas traiter ces données.</a:t>
            </a:r>
          </a:p>
          <a:p>
            <a:pPr lvl="1" algn="just"/>
            <a:endParaRPr lang="fr-FR" sz="1600" dirty="0"/>
          </a:p>
          <a:p>
            <a:pPr marL="0" indent="0" algn="just">
              <a:buNone/>
            </a:pPr>
            <a:r>
              <a:rPr lang="fr-FR" sz="2000" dirty="0"/>
              <a:t>Il existe différents types de VPN, représentés sur les diapositives suivantes.</a:t>
            </a:r>
          </a:p>
          <a:p>
            <a:endParaRPr lang="fr-FR" sz="20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e. VPN</a:t>
            </a:r>
          </a:p>
        </p:txBody>
      </p:sp>
    </p:spTree>
    <p:extLst>
      <p:ext uri="{BB962C8B-B14F-4D97-AF65-F5344CB8AC3E}">
        <p14:creationId xmlns:p14="http://schemas.microsoft.com/office/powerpoint/2010/main" val="3607834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e. VPN</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4321572"/>
            <a:ext cx="483870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 y="1472084"/>
            <a:ext cx="821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6328" y="2513222"/>
            <a:ext cx="2415903" cy="36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835696" y="3348281"/>
            <a:ext cx="5472608" cy="584775"/>
          </a:xfrm>
          <a:prstGeom prst="rect">
            <a:avLst/>
          </a:prstGeom>
          <a:noFill/>
        </p:spPr>
        <p:txBody>
          <a:bodyPr wrap="square" rtlCol="0">
            <a:spAutoFit/>
          </a:bodyPr>
          <a:lstStyle/>
          <a:p>
            <a:pPr algn="ctr"/>
            <a:r>
              <a:rPr lang="fr-FR" sz="1600" dirty="0">
                <a:latin typeface="Arial" panose="020B0604020202020204" pitchFamily="34" charset="0"/>
                <a:cs typeface="Arial" panose="020B0604020202020204" pitchFamily="34" charset="0"/>
              </a:rPr>
              <a:t>VPN de site à site, dont le tunnel est géré par les routeurs </a:t>
            </a:r>
          </a:p>
          <a:p>
            <a:pPr algn="ctr"/>
            <a:r>
              <a:rPr lang="fr-FR" sz="1600" b="1" dirty="0" err="1">
                <a:solidFill>
                  <a:srgbClr val="943634"/>
                </a:solidFill>
                <a:latin typeface="Arial" panose="020B0604020202020204" pitchFamily="34" charset="0"/>
                <a:cs typeface="Arial" panose="020B0604020202020204" pitchFamily="34" charset="0"/>
              </a:rPr>
              <a:t>IPsec</a:t>
            </a:r>
            <a:r>
              <a:rPr lang="fr-FR" sz="1600" dirty="0">
                <a:solidFill>
                  <a:srgbClr val="943634"/>
                </a:solidFill>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 au niveau de la couche Internet</a:t>
            </a: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4943748"/>
            <a:ext cx="2952328" cy="36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1691680" y="5805264"/>
            <a:ext cx="5616624" cy="584775"/>
          </a:xfrm>
          <a:prstGeom prst="rect">
            <a:avLst/>
          </a:prstGeom>
          <a:noFill/>
        </p:spPr>
        <p:txBody>
          <a:bodyPr wrap="square" rtlCol="0">
            <a:spAutoFit/>
          </a:bodyPr>
          <a:lstStyle/>
          <a:p>
            <a:pPr algn="ctr"/>
            <a:r>
              <a:rPr lang="fr-FR" sz="1600" dirty="0">
                <a:latin typeface="Arial" panose="020B0604020202020204" pitchFamily="34" charset="0"/>
                <a:cs typeface="Arial" panose="020B0604020202020204" pitchFamily="34" charset="0"/>
              </a:rPr>
              <a:t>VPN entre systèmes</a:t>
            </a:r>
          </a:p>
          <a:p>
            <a:pPr algn="ctr"/>
            <a:r>
              <a:rPr lang="fr-FR" sz="1600" b="1" dirty="0">
                <a:solidFill>
                  <a:srgbClr val="943634"/>
                </a:solidFill>
                <a:latin typeface="Arial" panose="020B0604020202020204" pitchFamily="34" charset="0"/>
                <a:cs typeface="Arial" panose="020B0604020202020204" pitchFamily="34" charset="0"/>
              </a:rPr>
              <a:t>TLS</a:t>
            </a:r>
            <a:r>
              <a:rPr lang="fr-FR" sz="1600" dirty="0">
                <a:solidFill>
                  <a:srgbClr val="943634"/>
                </a:solidFill>
                <a:latin typeface="Arial" panose="020B0604020202020204" pitchFamily="34" charset="0"/>
                <a:cs typeface="Arial" panose="020B0604020202020204" pitchFamily="34" charset="0"/>
              </a:rPr>
              <a:t> </a:t>
            </a:r>
            <a:r>
              <a:rPr lang="fr-FR" sz="1600" dirty="0">
                <a:latin typeface="Arial" panose="020B0604020202020204" pitchFamily="34" charset="0"/>
                <a:cs typeface="Arial" panose="020B0604020202020204" pitchFamily="34" charset="0"/>
              </a:rPr>
              <a:t>– au niveau de la couche Transport</a:t>
            </a:r>
          </a:p>
        </p:txBody>
      </p:sp>
    </p:spTree>
    <p:extLst>
      <p:ext uri="{BB962C8B-B14F-4D97-AF65-F5344CB8AC3E}">
        <p14:creationId xmlns:p14="http://schemas.microsoft.com/office/powerpoint/2010/main" val="726176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a:t>Il existe également des VPN qui n’ont pas recours à de la cryptographie, mais qui font appel aux infrastructures d’opérateurs. Dans ce cas, la protection du réseau est assurée par l’opérateur.</a:t>
            </a:r>
          </a:p>
          <a:p>
            <a:endParaRPr lang="fr-FR" sz="20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e. VPN</a:t>
            </a: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955776"/>
            <a:ext cx="821055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necteur droit avec flèche 7"/>
          <p:cNvCxnSpPr/>
          <p:nvPr/>
        </p:nvCxnSpPr>
        <p:spPr>
          <a:xfrm flipH="1" flipV="1">
            <a:off x="4572000" y="4509120"/>
            <a:ext cx="252028" cy="79208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015716" y="5292497"/>
            <a:ext cx="5616624" cy="584775"/>
          </a:xfrm>
          <a:prstGeom prst="rect">
            <a:avLst/>
          </a:prstGeom>
          <a:noFill/>
        </p:spPr>
        <p:txBody>
          <a:bodyPr wrap="square" rtlCol="0">
            <a:spAutoFit/>
          </a:bodyPr>
          <a:lstStyle/>
          <a:p>
            <a:pPr algn="ctr"/>
            <a:r>
              <a:rPr lang="fr-FR" sz="1600" dirty="0">
                <a:latin typeface="Arial" panose="020B0604020202020204" pitchFamily="34" charset="0"/>
                <a:cs typeface="Arial" panose="020B0604020202020204" pitchFamily="34" charset="0"/>
              </a:rPr>
              <a:t>Réseau opérateur </a:t>
            </a:r>
            <a:r>
              <a:rPr lang="fr-FR" sz="1600" b="1" dirty="0">
                <a:latin typeface="Arial" panose="020B0604020202020204" pitchFamily="34" charset="0"/>
                <a:cs typeface="Arial" panose="020B0604020202020204" pitchFamily="34" charset="0"/>
              </a:rPr>
              <a:t>MPLS</a:t>
            </a:r>
            <a:r>
              <a:rPr lang="fr-FR" sz="1600" dirty="0">
                <a:solidFill>
                  <a:srgbClr val="FF0000"/>
                </a:solidFill>
                <a:latin typeface="Dax" panose="00000400000000000000" pitchFamily="2" charset="0"/>
              </a:rPr>
              <a:t>* </a:t>
            </a:r>
            <a:r>
              <a:rPr lang="fr-FR" sz="1600" dirty="0">
                <a:latin typeface="Arial" panose="020B0604020202020204" pitchFamily="34" charset="0"/>
                <a:cs typeface="Arial" panose="020B0604020202020204" pitchFamily="34" charset="0"/>
              </a:rPr>
              <a:t>, dont le cœur est inaccessible aux clients se connectant sur ce réseau </a:t>
            </a:r>
          </a:p>
        </p:txBody>
      </p:sp>
      <p:sp>
        <p:nvSpPr>
          <p:cNvPr id="13" name="ZoneTexte 12">
            <a:extLst>
              <a:ext uri="{FF2B5EF4-FFF2-40B4-BE49-F238E27FC236}">
                <a16:creationId xmlns:a16="http://schemas.microsoft.com/office/drawing/2014/main" id="{7DE499E0-A782-60CB-4FC3-71A49F544C68}"/>
              </a:ext>
            </a:extLst>
          </p:cNvPr>
          <p:cNvSpPr txBox="1"/>
          <p:nvPr/>
        </p:nvSpPr>
        <p:spPr>
          <a:xfrm>
            <a:off x="323528" y="6011996"/>
            <a:ext cx="8640960" cy="369332"/>
          </a:xfrm>
          <a:prstGeom prst="rect">
            <a:avLst/>
          </a:prstGeom>
          <a:noFill/>
        </p:spPr>
        <p:txBody>
          <a:bodyPr wrap="square">
            <a:spAutoFit/>
          </a:bodyPr>
          <a:lstStyle/>
          <a:p>
            <a:r>
              <a:rPr lang="fr-FR" dirty="0">
                <a:solidFill>
                  <a:srgbClr val="FF0000"/>
                </a:solidFill>
                <a:latin typeface="Dax" panose="00000400000000000000" pitchFamily="2" charset="0"/>
              </a:rPr>
              <a:t>* </a:t>
            </a:r>
            <a:r>
              <a:rPr lang="fr-FR" sz="1400" dirty="0">
                <a:latin typeface="Dax" panose="00000400000000000000" pitchFamily="2" charset="0"/>
              </a:rPr>
              <a:t>MPLS : </a:t>
            </a:r>
            <a:r>
              <a:rPr lang="fr-FR" sz="1400" i="1" dirty="0">
                <a:latin typeface="Dax" panose="00000400000000000000" pitchFamily="2" charset="0"/>
              </a:rPr>
              <a:t>Multi Protocol Label </a:t>
            </a:r>
            <a:r>
              <a:rPr lang="fr-FR" sz="1400" i="1" dirty="0" err="1">
                <a:latin typeface="Dax" panose="00000400000000000000" pitchFamily="2" charset="0"/>
              </a:rPr>
              <a:t>Switching</a:t>
            </a:r>
            <a:endParaRPr lang="fr-FR" sz="1400" i="1" dirty="0"/>
          </a:p>
        </p:txBody>
      </p:sp>
    </p:spTree>
    <p:extLst>
      <p:ext uri="{BB962C8B-B14F-4D97-AF65-F5344CB8AC3E}">
        <p14:creationId xmlns:p14="http://schemas.microsoft.com/office/powerpoint/2010/main" val="1535883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a:t>Un principe majeur de la Sécurité est celui du </a:t>
            </a:r>
            <a:r>
              <a:rPr lang="fr-FR" sz="2000" b="1" dirty="0">
                <a:solidFill>
                  <a:srgbClr val="943634"/>
                </a:solidFill>
              </a:rPr>
              <a:t>moindre privilège :</a:t>
            </a:r>
          </a:p>
          <a:p>
            <a:pPr marL="0" indent="0" algn="just">
              <a:buNone/>
            </a:pPr>
            <a:r>
              <a:rPr lang="fr-FR" sz="2000" dirty="0"/>
              <a:t>On ne doit donner les droits d’accès à une ressource qu’aux seules personnes/entités ayant un besoin légitime d’y accéder.</a:t>
            </a:r>
          </a:p>
          <a:p>
            <a:pPr algn="just"/>
            <a:endParaRPr lang="fr-FR" sz="2000" dirty="0"/>
          </a:p>
          <a:p>
            <a:pPr marL="0" indent="0" algn="just">
              <a:buNone/>
            </a:pPr>
            <a:r>
              <a:rPr lang="fr-FR" sz="2000" dirty="0"/>
              <a:t>Appliqué au domaine réseau, il est donc fait </a:t>
            </a:r>
            <a:r>
              <a:rPr lang="fr-FR" sz="2000" b="1" dirty="0">
                <a:solidFill>
                  <a:srgbClr val="943634"/>
                </a:solidFill>
              </a:rPr>
              <a:t>recours à de la segmentation</a:t>
            </a:r>
            <a:r>
              <a:rPr lang="fr-FR" sz="2000" b="1" dirty="0">
                <a:solidFill>
                  <a:schemeClr val="tx2"/>
                </a:solidFill>
              </a:rPr>
              <a:t> </a:t>
            </a:r>
            <a:r>
              <a:rPr lang="fr-FR" sz="2000" dirty="0"/>
              <a:t>afin de séparer le réseau en différentes zones.</a:t>
            </a:r>
          </a:p>
          <a:p>
            <a:pPr marL="0" indent="0" algn="just">
              <a:buNone/>
            </a:pPr>
            <a:endParaRPr lang="fr-FR" sz="2000" dirty="0"/>
          </a:p>
          <a:p>
            <a:pPr marL="0" indent="0" algn="just">
              <a:buNone/>
            </a:pPr>
            <a:r>
              <a:rPr lang="fr-FR" sz="2000" dirty="0"/>
              <a:t>Les droits d’accès à ces zones doivent ensuite être </a:t>
            </a:r>
            <a:r>
              <a:rPr lang="fr-FR" sz="2000" b="1" dirty="0">
                <a:solidFill>
                  <a:srgbClr val="943634"/>
                </a:solidFill>
              </a:rPr>
              <a:t>filtrés</a:t>
            </a:r>
            <a:r>
              <a:rPr lang="fr-FR" sz="2000" dirty="0">
                <a:solidFill>
                  <a:srgbClr val="943634"/>
                </a:solidFill>
              </a:rPr>
              <a:t> </a:t>
            </a:r>
            <a:r>
              <a:rPr lang="fr-FR" sz="2000" dirty="0"/>
              <a:t>afin de n’autoriser que les flux nécessaires entre chaque zone.</a:t>
            </a:r>
          </a:p>
          <a:p>
            <a:pPr algn="just"/>
            <a:endParaRPr lang="fr-FR" sz="20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f. Segmentation</a:t>
            </a:r>
          </a:p>
        </p:txBody>
      </p:sp>
    </p:spTree>
    <p:extLst>
      <p:ext uri="{BB962C8B-B14F-4D97-AF65-F5344CB8AC3E}">
        <p14:creationId xmlns:p14="http://schemas.microsoft.com/office/powerpoint/2010/main" val="133625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Il existe plusieurs techniques pour procéder à de la segmentation. La technique la plus évidente : implémenter </a:t>
            </a:r>
            <a:r>
              <a:rPr lang="fr-FR" sz="1800" b="1" dirty="0"/>
              <a:t>deux réseaux distincts</a:t>
            </a:r>
            <a:r>
              <a:rPr lang="fr-FR" sz="1800" dirty="0"/>
              <a:t> non connectés</a:t>
            </a:r>
            <a:r>
              <a:rPr lang="fr-FR" sz="2000" dirty="0"/>
              <a:t>.</a:t>
            </a:r>
          </a:p>
          <a:p>
            <a:pPr algn="just"/>
            <a:endParaRPr lang="fr-FR" sz="2000" dirty="0"/>
          </a:p>
        </p:txBody>
      </p:sp>
      <p:sp>
        <p:nvSpPr>
          <p:cNvPr id="4" name="Espace réservé de la date 3"/>
          <p:cNvSpPr>
            <a:spLocks noGrp="1"/>
          </p:cNvSpPr>
          <p:nvPr>
            <p:ph type="dt" sz="half" idx="10"/>
          </p:nvPr>
        </p:nvSpPr>
        <p:spPr/>
        <p:txBody>
          <a:bodyPr/>
          <a:lstStyle/>
          <a:p>
            <a:pPr>
              <a:defRPr/>
            </a:pPr>
            <a:r>
              <a:rPr lang="fr-FR" dirty="0"/>
              <a:t>19/12/2024</a:t>
            </a:r>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f. Segmentation</a:t>
            </a:r>
          </a:p>
        </p:txBody>
      </p:sp>
      <p:grpSp>
        <p:nvGrpSpPr>
          <p:cNvPr id="31" name="Groupe 30"/>
          <p:cNvGrpSpPr>
            <a:grpSpLocks noChangeAspect="1"/>
          </p:cNvGrpSpPr>
          <p:nvPr/>
        </p:nvGrpSpPr>
        <p:grpSpPr>
          <a:xfrm>
            <a:off x="1079992" y="2420888"/>
            <a:ext cx="6840000" cy="2326644"/>
            <a:chOff x="530604" y="2492896"/>
            <a:chExt cx="7197569" cy="2448272"/>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529" y="387322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87158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04" y="387322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492896"/>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en angle 10"/>
            <p:cNvCxnSpPr/>
            <p:nvPr/>
          </p:nvCxnSpPr>
          <p:spPr>
            <a:xfrm rot="5400000" flipH="1" flipV="1">
              <a:off x="1037519" y="3219066"/>
              <a:ext cx="732259" cy="57606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2" name="Connecteur en angle 11"/>
            <p:cNvCxnSpPr>
              <a:stCxn id="7" idx="0"/>
            </p:cNvCxnSpPr>
            <p:nvPr/>
          </p:nvCxnSpPr>
          <p:spPr>
            <a:xfrm rot="16200000" flipV="1">
              <a:off x="1550363" y="3507097"/>
              <a:ext cx="732259"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3026154" y="3871583"/>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378454" y="3522712"/>
              <a:ext cx="0" cy="19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378454" y="3717032"/>
              <a:ext cx="609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987824" y="3717032"/>
              <a:ext cx="0" cy="216024"/>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017" y="401724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4015599"/>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3092" y="4017243"/>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36912"/>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onnecteur en angle 20"/>
            <p:cNvCxnSpPr/>
            <p:nvPr/>
          </p:nvCxnSpPr>
          <p:spPr>
            <a:xfrm rot="5400000" flipH="1" flipV="1">
              <a:off x="5430007" y="3363082"/>
              <a:ext cx="732259" cy="576064"/>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eur en angle 21"/>
            <p:cNvCxnSpPr>
              <a:stCxn id="17" idx="0"/>
            </p:cNvCxnSpPr>
            <p:nvPr/>
          </p:nvCxnSpPr>
          <p:spPr>
            <a:xfrm rot="16200000" flipV="1">
              <a:off x="5942851" y="3651113"/>
              <a:ext cx="732259" cy="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flipV="1">
              <a:off x="7418642" y="4015599"/>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6770942" y="3666728"/>
              <a:ext cx="0" cy="1943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6770942" y="3861048"/>
              <a:ext cx="60937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7380312" y="3861048"/>
              <a:ext cx="0" cy="216024"/>
            </a:xfrm>
            <a:prstGeom prst="line">
              <a:avLst/>
            </a:prstGeom>
          </p:spPr>
          <p:style>
            <a:lnRef idx="1">
              <a:schemeClr val="accent1"/>
            </a:lnRef>
            <a:fillRef idx="0">
              <a:schemeClr val="accent1"/>
            </a:fillRef>
            <a:effectRef idx="0">
              <a:schemeClr val="accent1"/>
            </a:effectRef>
            <a:fontRef idx="minor">
              <a:schemeClr val="tx1"/>
            </a:fontRef>
          </p:style>
        </p:cxnSp>
      </p:grpSp>
      <p:sp>
        <p:nvSpPr>
          <p:cNvPr id="27" name="ZoneTexte 26"/>
          <p:cNvSpPr txBox="1"/>
          <p:nvPr/>
        </p:nvSpPr>
        <p:spPr>
          <a:xfrm>
            <a:off x="827584" y="4797152"/>
            <a:ext cx="7275090" cy="323165"/>
          </a:xfrm>
          <a:prstGeom prst="rect">
            <a:avLst/>
          </a:prstGeom>
          <a:noFill/>
        </p:spPr>
        <p:txBody>
          <a:bodyPr wrap="square" rtlCol="0">
            <a:spAutoFit/>
          </a:bodyPr>
          <a:lstStyle/>
          <a:p>
            <a:pPr algn="ctr"/>
            <a:r>
              <a:rPr lang="fr-FR" sz="1500" dirty="0">
                <a:latin typeface="Arial" panose="020B0604020202020204" pitchFamily="34" charset="0"/>
                <a:cs typeface="Arial" panose="020B0604020202020204" pitchFamily="34" charset="0"/>
              </a:rPr>
              <a:t>Implémentation de deux réseaux physiques différents, non connectés.</a:t>
            </a:r>
          </a:p>
        </p:txBody>
      </p:sp>
      <p:sp>
        <p:nvSpPr>
          <p:cNvPr id="28" name="ZoneTexte 27"/>
          <p:cNvSpPr txBox="1"/>
          <p:nvPr/>
        </p:nvSpPr>
        <p:spPr>
          <a:xfrm>
            <a:off x="467544" y="5301208"/>
            <a:ext cx="8459126" cy="1077218"/>
          </a:xfrm>
          <a:prstGeom prst="rect">
            <a:avLst/>
          </a:prstGeom>
          <a:noFill/>
        </p:spPr>
        <p:txBody>
          <a:bodyPr wrap="square" rtlCol="0">
            <a:spAutoFit/>
          </a:bodyPr>
          <a:lstStyle/>
          <a:p>
            <a:pPr algn="just"/>
            <a:r>
              <a:rPr lang="fr-FR" sz="1600" dirty="0">
                <a:latin typeface="Arial" panose="020B0604020202020204" pitchFamily="34" charset="0"/>
                <a:cs typeface="Arial" panose="020B0604020202020204" pitchFamily="34" charset="0"/>
              </a:rPr>
              <a:t>Avantage : </a:t>
            </a:r>
            <a:r>
              <a:rPr lang="fr-FR" sz="1600" b="1" dirty="0">
                <a:solidFill>
                  <a:srgbClr val="943634"/>
                </a:solidFill>
                <a:latin typeface="Arial" panose="020B0604020202020204" pitchFamily="34" charset="0"/>
                <a:cs typeface="Arial" panose="020B0604020202020204" pitchFamily="34" charset="0"/>
              </a:rPr>
              <a:t>étanchéité réseau parfaite </a:t>
            </a:r>
            <a:r>
              <a:rPr lang="fr-FR" sz="1600" dirty="0">
                <a:latin typeface="Arial" panose="020B0604020202020204" pitchFamily="34" charset="0"/>
                <a:cs typeface="Arial" panose="020B0604020202020204" pitchFamily="34" charset="0"/>
              </a:rPr>
              <a:t>(aucune communication possible entre ces deux zones).</a:t>
            </a:r>
          </a:p>
          <a:p>
            <a:pPr algn="just"/>
            <a:r>
              <a:rPr lang="fr-FR" sz="1600" dirty="0">
                <a:latin typeface="Arial" panose="020B0604020202020204" pitchFamily="34" charset="0"/>
                <a:cs typeface="Arial" panose="020B0604020202020204" pitchFamily="34" charset="0"/>
              </a:rPr>
              <a:t>Inconvénient : adapté à certains réseaux très sensibles seulement, </a:t>
            </a:r>
            <a:r>
              <a:rPr lang="fr-FR" sz="1600" b="1" dirty="0">
                <a:solidFill>
                  <a:srgbClr val="943634"/>
                </a:solidFill>
                <a:latin typeface="Arial" panose="020B0604020202020204" pitchFamily="34" charset="0"/>
                <a:cs typeface="Arial" panose="020B0604020202020204" pitchFamily="34" charset="0"/>
              </a:rPr>
              <a:t>peu adapté aux réseaux d’entreprise </a:t>
            </a:r>
            <a:r>
              <a:rPr lang="fr-FR" sz="1600" dirty="0">
                <a:latin typeface="Arial" panose="020B0604020202020204" pitchFamily="34" charset="0"/>
                <a:cs typeface="Arial" panose="020B0604020202020204" pitchFamily="34" charset="0"/>
              </a:rPr>
              <a:t>qui ont besoin de communiquer.</a:t>
            </a:r>
          </a:p>
        </p:txBody>
      </p:sp>
    </p:spTree>
    <p:extLst>
      <p:ext uri="{BB962C8B-B14F-4D97-AF65-F5344CB8AC3E}">
        <p14:creationId xmlns:p14="http://schemas.microsoft.com/office/powerpoint/2010/main" val="2102085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2000" dirty="0"/>
              <a:t>Autre technique de segmentation : </a:t>
            </a:r>
            <a:r>
              <a:rPr lang="fr-FR" sz="2000" b="1" dirty="0"/>
              <a:t>VLAN</a:t>
            </a:r>
            <a:r>
              <a:rPr lang="fr-FR" sz="2000" dirty="0"/>
              <a:t> (</a:t>
            </a:r>
            <a:r>
              <a:rPr lang="fr-FR" sz="2000" i="1" dirty="0"/>
              <a:t>Virtual LAN</a:t>
            </a:r>
            <a:r>
              <a:rPr lang="fr-FR" sz="2000" dirty="0"/>
              <a:t>).</a:t>
            </a:r>
          </a:p>
          <a:p>
            <a:pPr marL="0" indent="0" algn="just">
              <a:buNone/>
            </a:pPr>
            <a:endParaRPr lang="fr-FR" sz="1000" dirty="0"/>
          </a:p>
          <a:p>
            <a:pPr marL="0" indent="0" algn="just">
              <a:buNone/>
            </a:pPr>
            <a:r>
              <a:rPr lang="fr-FR" sz="2000" dirty="0"/>
              <a:t>Les VLAN sont des </a:t>
            </a:r>
            <a:r>
              <a:rPr lang="fr-FR" sz="2000" b="1" dirty="0">
                <a:solidFill>
                  <a:srgbClr val="943634"/>
                </a:solidFill>
              </a:rPr>
              <a:t>réseaux virtuels implémentés par les switches</a:t>
            </a:r>
            <a:r>
              <a:rPr lang="fr-FR" sz="2000" dirty="0"/>
              <a:t>. Ceux-ci </a:t>
            </a:r>
            <a:r>
              <a:rPr lang="fr-FR" sz="2000" b="1" dirty="0">
                <a:solidFill>
                  <a:srgbClr val="943634"/>
                </a:solidFill>
              </a:rPr>
              <a:t>restreignent la communication entre systèmes selon des règles configurées </a:t>
            </a:r>
            <a:r>
              <a:rPr lang="fr-FR" sz="2000" dirty="0"/>
              <a:t>sur l’équipement réseau :</a:t>
            </a:r>
          </a:p>
          <a:p>
            <a:pPr algn="just"/>
            <a:r>
              <a:rPr lang="fr-FR" sz="1800" dirty="0"/>
              <a:t>La segmentation peut se faire grâce aux ports Ethernet de chaque switch (on affecte un VLAN particulier à chaque port des switches, les deux switches étant reliés entre eux par un lien TRUNK afin de véhiculer les étiquettes des VLAN) ;</a:t>
            </a:r>
          </a:p>
          <a:p>
            <a:pPr algn="just"/>
            <a:r>
              <a:rPr lang="fr-FR" sz="1800" dirty="0"/>
              <a:t>La segmentation aussi se faire grâce aux adresses MAC des systèmes.</a:t>
            </a:r>
          </a:p>
          <a:p>
            <a:pPr lvl="1" algn="just"/>
            <a:r>
              <a:rPr lang="fr-FR" sz="1700" dirty="0"/>
              <a:t>Attention : les adresses MAC des cartes réseaux pouvant facilement être modifiées par les utilisateurs, le filtrage sur les adresses MAC est à considérer – logiquement – avec précaution car le niveau de sécurité effectif est limité.</a:t>
            </a:r>
          </a:p>
          <a:p>
            <a:pPr lvl="1" algn="just"/>
            <a:endParaRPr lang="fr-FR" sz="1000" dirty="0"/>
          </a:p>
          <a:p>
            <a:pPr marL="0" indent="0" algn="just">
              <a:buNone/>
            </a:pPr>
            <a:r>
              <a:rPr lang="fr-FR" sz="2000" i="1" dirty="0"/>
              <a:t>Voir exemple sur la diapositive suivante.</a:t>
            </a:r>
          </a:p>
          <a:p>
            <a:pPr algn="just"/>
            <a:endParaRPr lang="fr-FR" sz="20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f. Segmentation</a:t>
            </a:r>
          </a:p>
        </p:txBody>
      </p:sp>
    </p:spTree>
    <p:extLst>
      <p:ext uri="{BB962C8B-B14F-4D97-AF65-F5344CB8AC3E}">
        <p14:creationId xmlns:p14="http://schemas.microsoft.com/office/powerpoint/2010/main" val="172919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60127"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f. Segmentation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374" y="2886601"/>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478" y="2884957"/>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62" y="2886601"/>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484784"/>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onnecteur en angle 10"/>
          <p:cNvCxnSpPr>
            <a:stCxn id="9" idx="0"/>
          </p:cNvCxnSpPr>
          <p:nvPr/>
        </p:nvCxnSpPr>
        <p:spPr>
          <a:xfrm rot="5400000" flipH="1" flipV="1">
            <a:off x="1086199" y="1995369"/>
            <a:ext cx="732258" cy="1050206"/>
          </a:xfrm>
          <a:prstGeom prst="bentConnector2">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3311904" y="2884957"/>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H="1">
            <a:off x="2664204" y="2536086"/>
            <a:ext cx="1" cy="100826"/>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664204" y="2636912"/>
            <a:ext cx="1324278"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3988482" y="2636912"/>
            <a:ext cx="0" cy="22211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2767" y="2865115"/>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998" y="2863471"/>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842" y="2865115"/>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996" y="1448799"/>
            <a:ext cx="1334473" cy="111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Connecteur en angle 19"/>
          <p:cNvCxnSpPr/>
          <p:nvPr/>
        </p:nvCxnSpPr>
        <p:spPr>
          <a:xfrm rot="5400000" flipH="1" flipV="1">
            <a:off x="5715757" y="2210954"/>
            <a:ext cx="732259" cy="576064"/>
          </a:xfrm>
          <a:prstGeom prst="bentConnector3">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en angle 20"/>
          <p:cNvCxnSpPr/>
          <p:nvPr/>
        </p:nvCxnSpPr>
        <p:spPr>
          <a:xfrm rot="16200000" flipV="1">
            <a:off x="6147805" y="2498985"/>
            <a:ext cx="732259" cy="1"/>
          </a:xfrm>
          <a:prstGeom prst="bentConnector3">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flipV="1">
            <a:off x="7704392" y="2863471"/>
            <a:ext cx="0" cy="164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7056692" y="2514600"/>
            <a:ext cx="0" cy="194320"/>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056692" y="2708920"/>
            <a:ext cx="609370" cy="0"/>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7666062" y="2708920"/>
            <a:ext cx="0" cy="216024"/>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1113334" y="4119766"/>
            <a:ext cx="7275090" cy="338554"/>
          </a:xfrm>
          <a:prstGeom prst="rect">
            <a:avLst/>
          </a:prstGeom>
          <a:noFill/>
        </p:spPr>
        <p:txBody>
          <a:bodyPr wrap="square" rtlCol="0">
            <a:spAutoFit/>
          </a:bodyPr>
          <a:lstStyle/>
          <a:p>
            <a:pPr algn="ctr"/>
            <a:r>
              <a:rPr lang="fr-FR" sz="1600" dirty="0">
                <a:latin typeface="Arial" panose="020B0604020202020204" pitchFamily="34" charset="0"/>
                <a:cs typeface="Arial" panose="020B0604020202020204" pitchFamily="34" charset="0"/>
              </a:rPr>
              <a:t>Implémentation de 3 VLAN sur des réseaux distants.</a:t>
            </a:r>
          </a:p>
        </p:txBody>
      </p:sp>
      <p:cxnSp>
        <p:nvCxnSpPr>
          <p:cNvPr id="27" name="Connecteur droit 26"/>
          <p:cNvCxnSpPr/>
          <p:nvPr/>
        </p:nvCxnSpPr>
        <p:spPr>
          <a:xfrm>
            <a:off x="2121446" y="2208338"/>
            <a:ext cx="0" cy="774096"/>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043" y="2865115"/>
            <a:ext cx="92392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9" name="Connecteur droit 28"/>
          <p:cNvCxnSpPr/>
          <p:nvPr/>
        </p:nvCxnSpPr>
        <p:spPr>
          <a:xfrm>
            <a:off x="2409478" y="2420888"/>
            <a:ext cx="0" cy="356374"/>
          </a:xfrm>
          <a:prstGeom prst="line">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2409478" y="2775544"/>
            <a:ext cx="576064" cy="1718"/>
          </a:xfrm>
          <a:prstGeom prst="line">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2985542" y="2780928"/>
            <a:ext cx="0" cy="120211"/>
          </a:xfrm>
          <a:prstGeom prst="line">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2826684" y="1804174"/>
            <a:ext cx="3471226" cy="1"/>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844955" y="3810526"/>
            <a:ext cx="33855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A</a:t>
            </a:r>
          </a:p>
        </p:txBody>
      </p:sp>
      <p:sp>
        <p:nvSpPr>
          <p:cNvPr id="34" name="ZoneTexte 33"/>
          <p:cNvSpPr txBox="1"/>
          <p:nvPr/>
        </p:nvSpPr>
        <p:spPr>
          <a:xfrm>
            <a:off x="1935336" y="3810526"/>
            <a:ext cx="33855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B</a:t>
            </a:r>
          </a:p>
        </p:txBody>
      </p:sp>
      <p:sp>
        <p:nvSpPr>
          <p:cNvPr id="35" name="ZoneTexte 34"/>
          <p:cNvSpPr txBox="1"/>
          <p:nvPr/>
        </p:nvSpPr>
        <p:spPr>
          <a:xfrm>
            <a:off x="2826684" y="3811454"/>
            <a:ext cx="351378"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C</a:t>
            </a:r>
          </a:p>
        </p:txBody>
      </p:sp>
      <p:sp>
        <p:nvSpPr>
          <p:cNvPr id="36" name="ZoneTexte 35"/>
          <p:cNvSpPr txBox="1"/>
          <p:nvPr/>
        </p:nvSpPr>
        <p:spPr>
          <a:xfrm>
            <a:off x="3807544" y="3817020"/>
            <a:ext cx="351378"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D</a:t>
            </a:r>
          </a:p>
        </p:txBody>
      </p:sp>
      <p:sp>
        <p:nvSpPr>
          <p:cNvPr id="37" name="ZoneTexte 36"/>
          <p:cNvSpPr txBox="1"/>
          <p:nvPr/>
        </p:nvSpPr>
        <p:spPr>
          <a:xfrm>
            <a:off x="5679752" y="3802388"/>
            <a:ext cx="338554"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E</a:t>
            </a:r>
          </a:p>
        </p:txBody>
      </p:sp>
      <p:sp>
        <p:nvSpPr>
          <p:cNvPr id="38" name="ZoneTexte 37"/>
          <p:cNvSpPr txBox="1"/>
          <p:nvPr/>
        </p:nvSpPr>
        <p:spPr>
          <a:xfrm>
            <a:off x="6571100" y="3814440"/>
            <a:ext cx="325730"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F</a:t>
            </a:r>
          </a:p>
        </p:txBody>
      </p:sp>
      <p:sp>
        <p:nvSpPr>
          <p:cNvPr id="39" name="ZoneTexte 38"/>
          <p:cNvSpPr txBox="1"/>
          <p:nvPr/>
        </p:nvSpPr>
        <p:spPr>
          <a:xfrm>
            <a:off x="7551960" y="3808882"/>
            <a:ext cx="364202" cy="369332"/>
          </a:xfrm>
          <a:prstGeom prst="rect">
            <a:avLst/>
          </a:prstGeom>
          <a:noFill/>
        </p:spPr>
        <p:txBody>
          <a:bodyPr wrap="none" rtlCol="0">
            <a:spAutoFit/>
          </a:bodyPr>
          <a:lstStyle/>
          <a:p>
            <a:r>
              <a:rPr lang="fr-FR" dirty="0">
                <a:latin typeface="Arial" panose="020B0604020202020204" pitchFamily="34" charset="0"/>
                <a:cs typeface="Arial" panose="020B0604020202020204" pitchFamily="34" charset="0"/>
              </a:rPr>
              <a:t>G</a:t>
            </a:r>
          </a:p>
        </p:txBody>
      </p:sp>
      <p:sp>
        <p:nvSpPr>
          <p:cNvPr id="40" name="ZoneTexte 39"/>
          <p:cNvSpPr txBox="1"/>
          <p:nvPr/>
        </p:nvSpPr>
        <p:spPr>
          <a:xfrm>
            <a:off x="2843808" y="1516142"/>
            <a:ext cx="3531224" cy="584775"/>
          </a:xfrm>
          <a:prstGeom prst="rect">
            <a:avLst/>
          </a:prstGeom>
          <a:noFill/>
        </p:spPr>
        <p:txBody>
          <a:bodyPr wrap="none" rtlCol="0">
            <a:spAutoFit/>
          </a:bodyPr>
          <a:lstStyle/>
          <a:p>
            <a:pPr algn="ctr"/>
            <a:r>
              <a:rPr lang="fr-FR" sz="1600" dirty="0">
                <a:latin typeface="Arial" panose="020B0604020202020204" pitchFamily="34" charset="0"/>
                <a:cs typeface="Arial" panose="020B0604020202020204" pitchFamily="34" charset="0"/>
              </a:rPr>
              <a:t>Lien TRUNK permettant de véhiculer</a:t>
            </a:r>
          </a:p>
          <a:p>
            <a:pPr algn="ctr"/>
            <a:r>
              <a:rPr lang="fr-FR" sz="1600" dirty="0">
                <a:latin typeface="Arial" panose="020B0604020202020204" pitchFamily="34" charset="0"/>
                <a:cs typeface="Arial" panose="020B0604020202020204" pitchFamily="34" charset="0"/>
              </a:rPr>
              <a:t>les VLAN entre les switches </a:t>
            </a:r>
          </a:p>
        </p:txBody>
      </p:sp>
      <p:cxnSp>
        <p:nvCxnSpPr>
          <p:cNvPr id="41" name="Connecteur droit 40"/>
          <p:cNvCxnSpPr/>
          <p:nvPr/>
        </p:nvCxnSpPr>
        <p:spPr>
          <a:xfrm>
            <a:off x="559967" y="4900518"/>
            <a:ext cx="734516" cy="0"/>
          </a:xfrm>
          <a:prstGeom prst="line">
            <a:avLst/>
          </a:prstGeom>
          <a:ln w="41275" cmpd="dbl"/>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1473374" y="4612486"/>
            <a:ext cx="7275090" cy="553998"/>
          </a:xfrm>
          <a:prstGeom prst="rect">
            <a:avLst/>
          </a:prstGeom>
          <a:noFill/>
        </p:spPr>
        <p:txBody>
          <a:bodyPr wrap="square" rtlCol="0">
            <a:spAutoFit/>
          </a:bodyPr>
          <a:lstStyle/>
          <a:p>
            <a:r>
              <a:rPr lang="fr-FR" sz="1500" dirty="0">
                <a:latin typeface="Arial" panose="020B0604020202020204" pitchFamily="34" charset="0"/>
                <a:cs typeface="Arial" panose="020B0604020202020204" pitchFamily="34" charset="0"/>
              </a:rPr>
              <a:t>VLAN 1. Les machines B et G sont segmentées des autres systèmes et peuvent communiquer entre-elles deux seulement.</a:t>
            </a:r>
          </a:p>
        </p:txBody>
      </p:sp>
      <p:sp>
        <p:nvSpPr>
          <p:cNvPr id="44" name="ZoneTexte 43"/>
          <p:cNvSpPr txBox="1"/>
          <p:nvPr/>
        </p:nvSpPr>
        <p:spPr>
          <a:xfrm>
            <a:off x="1475656" y="5251847"/>
            <a:ext cx="7275090" cy="553998"/>
          </a:xfrm>
          <a:prstGeom prst="rect">
            <a:avLst/>
          </a:prstGeom>
          <a:noFill/>
        </p:spPr>
        <p:txBody>
          <a:bodyPr wrap="square" rtlCol="0">
            <a:spAutoFit/>
          </a:bodyPr>
          <a:lstStyle/>
          <a:p>
            <a:r>
              <a:rPr lang="fr-FR" sz="1500" dirty="0">
                <a:latin typeface="Arial" panose="020B0604020202020204" pitchFamily="34" charset="0"/>
                <a:cs typeface="Arial" panose="020B0604020202020204" pitchFamily="34" charset="0"/>
              </a:rPr>
              <a:t>VLAN 2. Les machines A, C et E sont segmentées des autres systèmes et peuvent communiquer entre-elles seulement.</a:t>
            </a:r>
          </a:p>
        </p:txBody>
      </p:sp>
      <p:cxnSp>
        <p:nvCxnSpPr>
          <p:cNvPr id="45" name="Connecteur droit 44"/>
          <p:cNvCxnSpPr/>
          <p:nvPr/>
        </p:nvCxnSpPr>
        <p:spPr>
          <a:xfrm>
            <a:off x="577818" y="6192307"/>
            <a:ext cx="681814"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1508442" y="5899919"/>
            <a:ext cx="7275090" cy="553998"/>
          </a:xfrm>
          <a:prstGeom prst="rect">
            <a:avLst/>
          </a:prstGeom>
          <a:noFill/>
        </p:spPr>
        <p:txBody>
          <a:bodyPr wrap="square" rtlCol="0">
            <a:spAutoFit/>
          </a:bodyPr>
          <a:lstStyle/>
          <a:p>
            <a:r>
              <a:rPr lang="fr-FR" sz="1500" dirty="0">
                <a:latin typeface="Arial" panose="020B0604020202020204" pitchFamily="34" charset="0"/>
                <a:cs typeface="Arial" panose="020B0604020202020204" pitchFamily="34" charset="0"/>
              </a:rPr>
              <a:t>VLAN 3. Les machines D et F sont segmentées des autres systèmes et peuvent communiquer entre-elles deux seulement.</a:t>
            </a:r>
          </a:p>
        </p:txBody>
      </p:sp>
      <p:cxnSp>
        <p:nvCxnSpPr>
          <p:cNvPr id="47" name="Connecteur droit 46"/>
          <p:cNvCxnSpPr>
            <a:cxnSpLocks/>
          </p:cNvCxnSpPr>
          <p:nvPr/>
        </p:nvCxnSpPr>
        <p:spPr>
          <a:xfrm>
            <a:off x="597124" y="4900518"/>
            <a:ext cx="734516" cy="0"/>
          </a:xfrm>
          <a:prstGeom prst="line">
            <a:avLst/>
          </a:prstGeom>
          <a:ln w="41275" cmpd="dbl">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Connecteur droit 47"/>
          <p:cNvCxnSpPr>
            <a:cxnSpLocks/>
          </p:cNvCxnSpPr>
          <p:nvPr/>
        </p:nvCxnSpPr>
        <p:spPr>
          <a:xfrm>
            <a:off x="597124" y="5517232"/>
            <a:ext cx="734516" cy="0"/>
          </a:xfrm>
          <a:prstGeom prst="line">
            <a:avLst/>
          </a:prstGeom>
          <a:ln w="158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Connecteur droit 48"/>
          <p:cNvCxnSpPr>
            <a:cxnSpLocks/>
          </p:cNvCxnSpPr>
          <p:nvPr/>
        </p:nvCxnSpPr>
        <p:spPr>
          <a:xfrm>
            <a:off x="597124" y="6192307"/>
            <a:ext cx="681814" cy="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964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buNone/>
            </a:pPr>
            <a:r>
              <a:rPr lang="fr-FR" sz="2000" dirty="0"/>
              <a:t>Prenons l’exemple d’un réseau d’entreprise « à plat ». Caractéristiques de cette entreprise :</a:t>
            </a:r>
          </a:p>
          <a:p>
            <a:pPr marL="0" indent="0">
              <a:buNone/>
            </a:pPr>
            <a:endParaRPr lang="fr-FR" sz="1000" dirty="0"/>
          </a:p>
          <a:p>
            <a:r>
              <a:rPr lang="fr-FR" sz="1800" dirty="0"/>
              <a:t>Elle fournit un </a:t>
            </a:r>
            <a:r>
              <a:rPr lang="fr-FR" sz="1800" b="1" dirty="0">
                <a:solidFill>
                  <a:srgbClr val="943634"/>
                </a:solidFill>
              </a:rPr>
              <a:t>site WEB de e-commerce</a:t>
            </a:r>
            <a:r>
              <a:rPr lang="fr-FR" sz="1800" dirty="0"/>
              <a:t> ;</a:t>
            </a:r>
          </a:p>
          <a:p>
            <a:r>
              <a:rPr lang="fr-FR" sz="1800" dirty="0"/>
              <a:t>Certains employés se connectent sur le </a:t>
            </a:r>
            <a:r>
              <a:rPr lang="fr-FR" sz="1800" b="1" dirty="0">
                <a:solidFill>
                  <a:srgbClr val="943634"/>
                </a:solidFill>
              </a:rPr>
              <a:t>réseau local filaire</a:t>
            </a:r>
            <a:r>
              <a:rPr lang="fr-FR" sz="1800" dirty="0"/>
              <a:t>, d’autres se connectent en </a:t>
            </a:r>
            <a:r>
              <a:rPr lang="fr-FR" sz="1800" b="1" dirty="0">
                <a:solidFill>
                  <a:srgbClr val="943634"/>
                </a:solidFill>
              </a:rPr>
              <a:t>wifi</a:t>
            </a:r>
            <a:r>
              <a:rPr lang="fr-FR" sz="1800" dirty="0"/>
              <a:t> ;</a:t>
            </a:r>
          </a:p>
          <a:p>
            <a:r>
              <a:rPr lang="fr-FR" sz="1800" dirty="0"/>
              <a:t>Certains employés sont </a:t>
            </a:r>
            <a:r>
              <a:rPr lang="fr-FR" sz="1800" b="1" dirty="0">
                <a:solidFill>
                  <a:srgbClr val="943634"/>
                </a:solidFill>
              </a:rPr>
              <a:t>nomades</a:t>
            </a:r>
            <a:r>
              <a:rPr lang="fr-FR" sz="1800" dirty="0">
                <a:solidFill>
                  <a:srgbClr val="943634"/>
                </a:solidFill>
              </a:rPr>
              <a:t> </a:t>
            </a:r>
            <a:r>
              <a:rPr lang="fr-FR" sz="1800" dirty="0"/>
              <a:t>et doivent donc se </a:t>
            </a:r>
            <a:r>
              <a:rPr lang="fr-FR" sz="1800" b="1" dirty="0">
                <a:solidFill>
                  <a:srgbClr val="943634"/>
                </a:solidFill>
              </a:rPr>
              <a:t>connecter à distance</a:t>
            </a:r>
            <a:r>
              <a:rPr lang="fr-FR" sz="1800" dirty="0"/>
              <a:t> ;</a:t>
            </a:r>
          </a:p>
          <a:p>
            <a:r>
              <a:rPr lang="fr-FR" sz="1800" dirty="0"/>
              <a:t>Il existe deux catégories principales d’utilisateurs : les </a:t>
            </a:r>
            <a:r>
              <a:rPr lang="fr-FR" sz="1800" b="1" dirty="0">
                <a:solidFill>
                  <a:srgbClr val="943634"/>
                </a:solidFill>
              </a:rPr>
              <a:t>utilisateurs « standard</a:t>
            </a:r>
            <a:r>
              <a:rPr lang="fr-FR" sz="1800" dirty="0">
                <a:solidFill>
                  <a:srgbClr val="943634"/>
                </a:solidFill>
              </a:rPr>
              <a:t> </a:t>
            </a:r>
            <a:r>
              <a:rPr lang="fr-FR" sz="1800" b="1" dirty="0">
                <a:solidFill>
                  <a:srgbClr val="943634"/>
                </a:solidFill>
              </a:rPr>
              <a:t>»</a:t>
            </a:r>
            <a:r>
              <a:rPr lang="fr-FR" sz="1800" dirty="0">
                <a:solidFill>
                  <a:srgbClr val="943634"/>
                </a:solidFill>
              </a:rPr>
              <a:t> </a:t>
            </a:r>
            <a:r>
              <a:rPr lang="fr-FR" sz="1800" dirty="0"/>
              <a:t>et les </a:t>
            </a:r>
            <a:r>
              <a:rPr lang="fr-FR" sz="1800" b="1" dirty="0">
                <a:solidFill>
                  <a:srgbClr val="943634"/>
                </a:solidFill>
              </a:rPr>
              <a:t>administrateurs</a:t>
            </a:r>
            <a:r>
              <a:rPr lang="fr-FR" sz="1800" dirty="0">
                <a:solidFill>
                  <a:srgbClr val="943634"/>
                </a:solidFill>
              </a:rPr>
              <a:t> </a:t>
            </a:r>
            <a:r>
              <a:rPr lang="fr-FR" sz="1800" dirty="0"/>
              <a:t>du S.I. ;</a:t>
            </a:r>
          </a:p>
          <a:p>
            <a:r>
              <a:rPr lang="fr-FR" sz="1800" dirty="0"/>
              <a:t>Afin de fonctionner, l’entreprise possède également des </a:t>
            </a:r>
            <a:r>
              <a:rPr lang="fr-FR" sz="1800" b="1" dirty="0">
                <a:solidFill>
                  <a:srgbClr val="943634"/>
                </a:solidFill>
              </a:rPr>
              <a:t>serveurs internes</a:t>
            </a:r>
            <a:r>
              <a:rPr lang="fr-FR" sz="1800" b="1" dirty="0">
                <a:solidFill>
                  <a:schemeClr val="tx2"/>
                </a:solidFill>
              </a:rPr>
              <a:t> </a:t>
            </a:r>
            <a:r>
              <a:rPr lang="fr-FR" sz="1800" dirty="0"/>
              <a:t>(comptabilité, wiki, etc.) ;</a:t>
            </a:r>
          </a:p>
          <a:p>
            <a:r>
              <a:rPr lang="fr-FR" sz="1800" dirty="0"/>
              <a:t>L’entreprise souhaite permettre à ses </a:t>
            </a:r>
            <a:r>
              <a:rPr lang="fr-FR" sz="1800" b="1" dirty="0">
                <a:solidFill>
                  <a:srgbClr val="943634"/>
                </a:solidFill>
              </a:rPr>
              <a:t>visiteurs</a:t>
            </a:r>
            <a:r>
              <a:rPr lang="fr-FR" sz="1800" b="1" dirty="0">
                <a:solidFill>
                  <a:schemeClr val="tx2"/>
                </a:solidFill>
              </a:rPr>
              <a:t> </a:t>
            </a:r>
            <a:r>
              <a:rPr lang="fr-FR" sz="1800" dirty="0"/>
              <a:t>de se connecter en </a:t>
            </a:r>
            <a:r>
              <a:rPr lang="fr-FR" sz="1800" b="1" dirty="0">
                <a:solidFill>
                  <a:srgbClr val="943634"/>
                </a:solidFill>
              </a:rPr>
              <a:t>wifi</a:t>
            </a:r>
            <a:r>
              <a:rPr lang="fr-FR" sz="1800" b="1" dirty="0">
                <a:solidFill>
                  <a:schemeClr val="tx2"/>
                </a:solidFill>
              </a:rPr>
              <a:t> </a:t>
            </a:r>
            <a:r>
              <a:rPr lang="fr-FR" sz="1800" dirty="0"/>
              <a:t>afin de naviguer sur internet.</a:t>
            </a:r>
          </a:p>
          <a:p>
            <a:endParaRPr lang="fr-FR" sz="18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spTree>
    <p:extLst>
      <p:ext uri="{BB962C8B-B14F-4D97-AF65-F5344CB8AC3E}">
        <p14:creationId xmlns:p14="http://schemas.microsoft.com/office/powerpoint/2010/main" val="1745524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sp>
        <p:nvSpPr>
          <p:cNvPr id="7" name="ZoneTexte 6"/>
          <p:cNvSpPr txBox="1"/>
          <p:nvPr/>
        </p:nvSpPr>
        <p:spPr>
          <a:xfrm>
            <a:off x="2450018" y="5548590"/>
            <a:ext cx="4806822" cy="369332"/>
          </a:xfrm>
          <a:prstGeom prst="rect">
            <a:avLst/>
          </a:prstGeom>
          <a:noFill/>
        </p:spPr>
        <p:txBody>
          <a:bodyPr wrap="square" rtlCol="0">
            <a:spAutoFit/>
          </a:bodyPr>
          <a:lstStyle/>
          <a:p>
            <a:pPr algn="ctr"/>
            <a:r>
              <a:rPr lang="fr-FR" u="sng" dirty="0">
                <a:latin typeface="Arial" panose="020B0604020202020204" pitchFamily="34" charset="0"/>
                <a:cs typeface="Arial" panose="020B0604020202020204" pitchFamily="34" charset="0"/>
              </a:rPr>
              <a:t>Réseau « à plat », avant sécurisation</a:t>
            </a: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3" y="1749524"/>
            <a:ext cx="8982075"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589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19/12/2024</a:t>
            </a:r>
            <a:endParaRPr lang="fr-FR" dirty="0"/>
          </a:p>
        </p:txBody>
      </p:sp>
      <p:sp>
        <p:nvSpPr>
          <p:cNvPr id="4" name="Espace réservé du pied de page 3"/>
          <p:cNvSpPr>
            <a:spLocks noGrp="1"/>
          </p:cNvSpPr>
          <p:nvPr>
            <p:ph type="ftr" sz="quarter" idx="11"/>
          </p:nvPr>
        </p:nvSpPr>
        <p:spPr/>
        <p:txBody>
          <a:bodyPr/>
          <a:lstStyle/>
          <a:p>
            <a:r>
              <a:rPr lang="fr-FR"/>
              <a:t>Sensibilisation et initiation à la cybersécurité</a:t>
            </a:r>
            <a:endParaRPr lang="fr-FR" dirty="0"/>
          </a:p>
        </p:txBody>
      </p:sp>
      <p:sp>
        <p:nvSpPr>
          <p:cNvPr id="5" name="Espace réservé du numéro de diapositive 4"/>
          <p:cNvSpPr>
            <a:spLocks noGrp="1"/>
          </p:cNvSpPr>
          <p:nvPr>
            <p:ph type="sldNum" sz="quarter" idx="12"/>
          </p:nvPr>
        </p:nvSpPr>
        <p:spPr/>
        <p:txBody>
          <a:bodyPr/>
          <a:lstStyle/>
          <a:p>
            <a:fld id="{DAC45385-D604-40AE-9F53-03BDB8FC03CC}" type="slidenum">
              <a:rPr lang="fr-FR" smtClean="0"/>
              <a:pPr/>
              <a:t>3</a:t>
            </a:fld>
            <a:endParaRPr lang="fr-FR" dirty="0"/>
          </a:p>
        </p:txBody>
      </p:sp>
      <p:sp>
        <p:nvSpPr>
          <p:cNvPr id="18434" name="Titre 1"/>
          <p:cNvSpPr>
            <a:spLocks noGrp="1"/>
          </p:cNvSpPr>
          <p:nvPr>
            <p:ph type="title"/>
          </p:nvPr>
        </p:nvSpPr>
        <p:spPr/>
        <p:txBody>
          <a:bodyPr/>
          <a:lstStyle/>
          <a:p>
            <a:r>
              <a:rPr lang="fr-FR" altLang="fr-FR" dirty="0"/>
              <a:t>1. </a:t>
            </a:r>
            <a:r>
              <a:rPr lang="fr-FR" dirty="0"/>
              <a:t>La sécurité du protocole IP</a:t>
            </a:r>
            <a:endParaRPr lang="fr-FR" altLang="fr-FR" dirty="0"/>
          </a:p>
        </p:txBody>
      </p:sp>
      <p:sp>
        <p:nvSpPr>
          <p:cNvPr id="3" name="Espace réservé du contenu 2"/>
          <p:cNvSpPr>
            <a:spLocks noGrp="1"/>
          </p:cNvSpPr>
          <p:nvPr>
            <p:ph type="body" sz="quarter" idx="13"/>
          </p:nvPr>
        </p:nvSpPr>
        <p:spPr>
          <a:xfrm>
            <a:off x="468313" y="3573016"/>
            <a:ext cx="8496175" cy="2160240"/>
          </a:xfrm>
        </p:spPr>
        <p:txBody>
          <a:bodyPr/>
          <a:lstStyle/>
          <a:p>
            <a:pPr marL="457200" indent="-457200" algn="l">
              <a:buFont typeface="+mj-lt"/>
              <a:buAutoNum type="alphaLcParenR"/>
            </a:pPr>
            <a:r>
              <a:rPr lang="fr-FR" dirty="0"/>
              <a:t>Préambule</a:t>
            </a:r>
          </a:p>
          <a:p>
            <a:pPr marL="457200" indent="-457200" algn="l">
              <a:buFont typeface="+mj-lt"/>
              <a:buAutoNum type="alphaLcParenR"/>
            </a:pPr>
            <a:r>
              <a:rPr lang="fr-FR" dirty="0"/>
              <a:t>Exemple d’attaque par réflexion</a:t>
            </a:r>
          </a:p>
          <a:p>
            <a:pPr marL="457200" indent="-457200" algn="l">
              <a:buFont typeface="+mj-lt"/>
              <a:buAutoNum type="alphaLcParenR"/>
            </a:pPr>
            <a:r>
              <a:rPr lang="fr-FR" dirty="0"/>
              <a:t>Exemples d’écoute de trafic</a:t>
            </a:r>
          </a:p>
          <a:p>
            <a:pPr marL="457200" indent="-457200" algn="l">
              <a:buFont typeface="+mj-lt"/>
              <a:buAutoNum type="alphaLcParenR"/>
            </a:pPr>
            <a:r>
              <a:rPr lang="fr-FR" dirty="0"/>
              <a:t>Exemple de modification du routage des datagrammes IP</a:t>
            </a:r>
          </a:p>
          <a:p>
            <a:pPr marL="457200" indent="-457200" algn="l">
              <a:buFont typeface="+mj-lt"/>
              <a:buAutoNum type="alphaLcParenR"/>
            </a:pPr>
            <a:r>
              <a:rPr lang="fr-FR" dirty="0"/>
              <a:t>Sécurisation du protocole IP</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Voyons comment nous allons pouvoir sécuriser ce réseau.</a:t>
            </a:r>
          </a:p>
          <a:p>
            <a:pPr algn="just"/>
            <a:r>
              <a:rPr lang="fr-FR" sz="1700" dirty="0"/>
              <a:t>Note : il existe plusieurs façons d’améliorer la sécurité de ce réseau, nous en présentons ici uniquement les grandes lignes. Cet exercice n’est ni exhaustif ni la seule solution possible.</a:t>
            </a:r>
          </a:p>
          <a:p>
            <a:pPr marL="0" indent="0" algn="just">
              <a:buNone/>
            </a:pPr>
            <a:endParaRPr lang="fr-FR" sz="1400" dirty="0"/>
          </a:p>
          <a:p>
            <a:pPr marL="0" indent="0" algn="just">
              <a:buNone/>
            </a:pPr>
            <a:r>
              <a:rPr lang="fr-FR" sz="1800" dirty="0"/>
              <a:t>Parmi les nombreuses faiblesses architecturales de ce réseau, nous pouvons identifier au moins le problème suivant :</a:t>
            </a:r>
          </a:p>
          <a:p>
            <a:pPr algn="just"/>
            <a:r>
              <a:rPr lang="fr-FR" sz="1700" dirty="0"/>
              <a:t>Le réseau est </a:t>
            </a:r>
            <a:r>
              <a:rPr lang="fr-FR" sz="1700" b="1" dirty="0">
                <a:solidFill>
                  <a:srgbClr val="922B3C"/>
                </a:solidFill>
              </a:rPr>
              <a:t>directement connecté à Internet</a:t>
            </a:r>
            <a:r>
              <a:rPr lang="fr-FR" sz="1700" dirty="0"/>
              <a:t>, i.e. tous les systèmes et utilisateurs et systèmes peuvent communiquer avec l’extérieur (attention aux </a:t>
            </a:r>
            <a:r>
              <a:rPr lang="fr-FR" sz="1700" b="1" dirty="0">
                <a:solidFill>
                  <a:srgbClr val="922B3C"/>
                </a:solidFill>
              </a:rPr>
              <a:t>fuites de données !</a:t>
            </a:r>
            <a:r>
              <a:rPr lang="fr-FR" sz="1700" dirty="0"/>
              <a:t>) et </a:t>
            </a:r>
            <a:r>
              <a:rPr lang="fr-FR" sz="1700" b="1" dirty="0">
                <a:solidFill>
                  <a:srgbClr val="922B3C"/>
                </a:solidFill>
              </a:rPr>
              <a:t>tout Internet peut se connecter sur notre réseau interne.</a:t>
            </a:r>
          </a:p>
          <a:p>
            <a:pPr marL="0" indent="0" algn="just">
              <a:buNone/>
            </a:pPr>
            <a:endParaRPr lang="fr-FR" sz="1400" dirty="0"/>
          </a:p>
          <a:p>
            <a:pPr marL="0" indent="0" algn="just">
              <a:buNone/>
            </a:pPr>
            <a:r>
              <a:rPr lang="fr-FR" sz="1800" dirty="0"/>
              <a:t>Corrigeons cela en implémentant un </a:t>
            </a:r>
            <a:r>
              <a:rPr lang="fr-FR" sz="1800" b="1" dirty="0">
                <a:solidFill>
                  <a:srgbClr val="922B3C"/>
                </a:solidFill>
              </a:rPr>
              <a:t>pare-feu</a:t>
            </a:r>
            <a:r>
              <a:rPr lang="fr-FR" sz="1800" dirty="0">
                <a:solidFill>
                  <a:srgbClr val="922B3C"/>
                </a:solidFill>
              </a:rPr>
              <a:t> </a:t>
            </a:r>
            <a:r>
              <a:rPr lang="fr-FR" sz="1800" dirty="0"/>
              <a:t>en frontal qui va autoriser uniquement les flux entrants vers le serveur WEB (TCP/80 et TCP/443) et le serveur DNS (UDP/53 et TCP/53). Ainsi, Internet ne pourra plus accéder au reste du réseau interne.</a:t>
            </a:r>
          </a:p>
          <a:p>
            <a:pPr algn="just"/>
            <a:endParaRPr lang="fr-FR" sz="18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spTree>
    <p:extLst>
      <p:ext uri="{BB962C8B-B14F-4D97-AF65-F5344CB8AC3E}">
        <p14:creationId xmlns:p14="http://schemas.microsoft.com/office/powerpoint/2010/main" val="2129987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4083"/>
            <a:ext cx="9108504" cy="3734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2051720" y="5548590"/>
            <a:ext cx="5362342" cy="369332"/>
          </a:xfrm>
          <a:prstGeom prst="rect">
            <a:avLst/>
          </a:prstGeom>
          <a:noFill/>
        </p:spPr>
        <p:txBody>
          <a:bodyPr wrap="square" rtlCol="0">
            <a:spAutoFit/>
          </a:bodyPr>
          <a:lstStyle/>
          <a:p>
            <a:pPr algn="ctr"/>
            <a:r>
              <a:rPr lang="fr-FR" u="sng" dirty="0">
                <a:latin typeface="Arial" panose="020B0604020202020204" pitchFamily="34" charset="0"/>
                <a:cs typeface="Arial" panose="020B0604020202020204" pitchFamily="34" charset="0"/>
              </a:rPr>
              <a:t>Réseau « à plat », avec un pare-feu en frontal</a:t>
            </a:r>
          </a:p>
        </p:txBody>
      </p:sp>
      <p:sp>
        <p:nvSpPr>
          <p:cNvPr id="9" name="Forme libre 8"/>
          <p:cNvSpPr/>
          <p:nvPr/>
        </p:nvSpPr>
        <p:spPr>
          <a:xfrm>
            <a:off x="971600" y="2286000"/>
            <a:ext cx="2952329" cy="1791072"/>
          </a:xfrm>
          <a:custGeom>
            <a:avLst/>
            <a:gdLst>
              <a:gd name="connsiteX0" fmla="*/ 0 w 3160395"/>
              <a:gd name="connsiteY0" fmla="*/ 1950720 h 1950720"/>
              <a:gd name="connsiteX1" fmla="*/ 213360 w 3160395"/>
              <a:gd name="connsiteY1" fmla="*/ 1615440 h 1950720"/>
              <a:gd name="connsiteX2" fmla="*/ 670560 w 3160395"/>
              <a:gd name="connsiteY2" fmla="*/ 1402080 h 1950720"/>
              <a:gd name="connsiteX3" fmla="*/ 1341120 w 3160395"/>
              <a:gd name="connsiteY3" fmla="*/ 1310640 h 1950720"/>
              <a:gd name="connsiteX4" fmla="*/ 1783080 w 3160395"/>
              <a:gd name="connsiteY4" fmla="*/ 1219200 h 1950720"/>
              <a:gd name="connsiteX5" fmla="*/ 2301240 w 3160395"/>
              <a:gd name="connsiteY5" fmla="*/ 1173480 h 1950720"/>
              <a:gd name="connsiteX6" fmla="*/ 2956560 w 3160395"/>
              <a:gd name="connsiteY6" fmla="*/ 1097280 h 1950720"/>
              <a:gd name="connsiteX7" fmla="*/ 3139440 w 3160395"/>
              <a:gd name="connsiteY7" fmla="*/ 685800 h 1950720"/>
              <a:gd name="connsiteX8" fmla="*/ 3154680 w 3160395"/>
              <a:gd name="connsiteY8" fmla="*/ 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60395" h="1950720">
                <a:moveTo>
                  <a:pt x="0" y="1950720"/>
                </a:moveTo>
                <a:cubicBezTo>
                  <a:pt x="50800" y="1828800"/>
                  <a:pt x="101600" y="1706880"/>
                  <a:pt x="213360" y="1615440"/>
                </a:cubicBezTo>
                <a:cubicBezTo>
                  <a:pt x="325120" y="1524000"/>
                  <a:pt x="482600" y="1452880"/>
                  <a:pt x="670560" y="1402080"/>
                </a:cubicBezTo>
                <a:cubicBezTo>
                  <a:pt x="858520" y="1351280"/>
                  <a:pt x="1155700" y="1341120"/>
                  <a:pt x="1341120" y="1310640"/>
                </a:cubicBezTo>
                <a:cubicBezTo>
                  <a:pt x="1526540" y="1280160"/>
                  <a:pt x="1623060" y="1242060"/>
                  <a:pt x="1783080" y="1219200"/>
                </a:cubicBezTo>
                <a:cubicBezTo>
                  <a:pt x="1943100" y="1196340"/>
                  <a:pt x="2105660" y="1193800"/>
                  <a:pt x="2301240" y="1173480"/>
                </a:cubicBezTo>
                <a:cubicBezTo>
                  <a:pt x="2496820" y="1153160"/>
                  <a:pt x="2816860" y="1178560"/>
                  <a:pt x="2956560" y="1097280"/>
                </a:cubicBezTo>
                <a:cubicBezTo>
                  <a:pt x="3096260" y="1016000"/>
                  <a:pt x="3106420" y="868680"/>
                  <a:pt x="3139440" y="685800"/>
                </a:cubicBezTo>
                <a:cubicBezTo>
                  <a:pt x="3172460" y="502920"/>
                  <a:pt x="3157220" y="114300"/>
                  <a:pt x="3154680" y="0"/>
                </a:cubicBezTo>
              </a:path>
            </a:pathLst>
          </a:custGeom>
          <a:noFill/>
          <a:ln w="38100">
            <a:solidFill>
              <a:schemeClr val="accent3">
                <a:lumMod val="75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3535680" y="2529840"/>
            <a:ext cx="3413760" cy="841934"/>
          </a:xfrm>
          <a:custGeom>
            <a:avLst/>
            <a:gdLst>
              <a:gd name="connsiteX0" fmla="*/ 0 w 3413760"/>
              <a:gd name="connsiteY0" fmla="*/ 807720 h 841934"/>
              <a:gd name="connsiteX1" fmla="*/ 1508760 w 3413760"/>
              <a:gd name="connsiteY1" fmla="*/ 838200 h 841934"/>
              <a:gd name="connsiteX2" fmla="*/ 3093720 w 3413760"/>
              <a:gd name="connsiteY2" fmla="*/ 746760 h 841934"/>
              <a:gd name="connsiteX3" fmla="*/ 3413760 w 3413760"/>
              <a:gd name="connsiteY3" fmla="*/ 0 h 841934"/>
            </a:gdLst>
            <a:ahLst/>
            <a:cxnLst>
              <a:cxn ang="0">
                <a:pos x="connsiteX0" y="connsiteY0"/>
              </a:cxn>
              <a:cxn ang="0">
                <a:pos x="connsiteX1" y="connsiteY1"/>
              </a:cxn>
              <a:cxn ang="0">
                <a:pos x="connsiteX2" y="connsiteY2"/>
              </a:cxn>
              <a:cxn ang="0">
                <a:pos x="connsiteX3" y="connsiteY3"/>
              </a:cxn>
            </a:cxnLst>
            <a:rect l="l" t="t" r="r" b="b"/>
            <a:pathLst>
              <a:path w="3413760" h="841934">
                <a:moveTo>
                  <a:pt x="0" y="807720"/>
                </a:moveTo>
                <a:cubicBezTo>
                  <a:pt x="496570" y="828040"/>
                  <a:pt x="993140" y="848360"/>
                  <a:pt x="1508760" y="838200"/>
                </a:cubicBezTo>
                <a:cubicBezTo>
                  <a:pt x="2024380" y="828040"/>
                  <a:pt x="2776220" y="886460"/>
                  <a:pt x="3093720" y="746760"/>
                </a:cubicBezTo>
                <a:cubicBezTo>
                  <a:pt x="3411220" y="607060"/>
                  <a:pt x="3368040" y="127000"/>
                  <a:pt x="3413760" y="0"/>
                </a:cubicBezTo>
              </a:path>
            </a:pathLst>
          </a:custGeom>
          <a:noFill/>
          <a:ln w="38100">
            <a:solidFill>
              <a:schemeClr val="accent3">
                <a:lumMod val="75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23601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a:xfrm>
            <a:off x="457200" y="1628800"/>
            <a:ext cx="8229600" cy="4608512"/>
          </a:xfrm>
        </p:spPr>
        <p:txBody>
          <a:bodyPr/>
          <a:lstStyle/>
          <a:p>
            <a:pPr marL="0" indent="0" algn="just">
              <a:buNone/>
            </a:pPr>
            <a:r>
              <a:rPr lang="fr-FR" sz="1600" dirty="0"/>
              <a:t>Le pare-feu empêche – certes – la connexion directe entre internet et le réseau interne, mais :</a:t>
            </a:r>
          </a:p>
          <a:p>
            <a:pPr algn="just"/>
            <a:r>
              <a:rPr lang="fr-FR" sz="1600" dirty="0"/>
              <a:t>Au cas où le serveur WEB présente une </a:t>
            </a:r>
            <a:r>
              <a:rPr lang="fr-FR" sz="1600" b="1" dirty="0">
                <a:solidFill>
                  <a:srgbClr val="943634"/>
                </a:solidFill>
              </a:rPr>
              <a:t>vulnérabilité</a:t>
            </a:r>
            <a:r>
              <a:rPr lang="fr-FR" sz="1600" dirty="0"/>
              <a:t>, un hacker présent sur Internet peut potentiellement </a:t>
            </a:r>
            <a:r>
              <a:rPr lang="fr-FR" sz="1600" b="1" dirty="0">
                <a:solidFill>
                  <a:srgbClr val="943634"/>
                </a:solidFill>
              </a:rPr>
              <a:t>prendre la main sur ce serveur</a:t>
            </a:r>
            <a:r>
              <a:rPr lang="fr-FR" sz="1600" dirty="0"/>
              <a:t>, puis </a:t>
            </a:r>
            <a:r>
              <a:rPr lang="fr-FR" sz="1600" b="1" dirty="0">
                <a:solidFill>
                  <a:srgbClr val="943634"/>
                </a:solidFill>
              </a:rPr>
              <a:t>rebondir ensuite sur le réseau interne</a:t>
            </a:r>
            <a:r>
              <a:rPr lang="fr-FR" sz="1600" b="1" dirty="0">
                <a:solidFill>
                  <a:schemeClr val="tx2"/>
                </a:solidFill>
              </a:rPr>
              <a:t>.</a:t>
            </a:r>
          </a:p>
          <a:p>
            <a:pPr marL="0" indent="0" algn="just">
              <a:buNone/>
            </a:pPr>
            <a:endParaRPr lang="fr-FR" sz="400" dirty="0"/>
          </a:p>
          <a:p>
            <a:pPr marL="0" indent="0" algn="just">
              <a:buNone/>
            </a:pPr>
            <a:r>
              <a:rPr lang="fr-FR" sz="1600" dirty="0"/>
              <a:t>Nous allons donc </a:t>
            </a:r>
            <a:r>
              <a:rPr lang="fr-FR" sz="1600" b="1" dirty="0">
                <a:solidFill>
                  <a:srgbClr val="943634"/>
                </a:solidFill>
              </a:rPr>
              <a:t>segmenter</a:t>
            </a:r>
            <a:r>
              <a:rPr lang="fr-FR" sz="1600" dirty="0">
                <a:solidFill>
                  <a:srgbClr val="943634"/>
                </a:solidFill>
              </a:rPr>
              <a:t> </a:t>
            </a:r>
            <a:r>
              <a:rPr lang="fr-FR" sz="1600" dirty="0"/>
              <a:t>notre réseau en </a:t>
            </a:r>
            <a:r>
              <a:rPr lang="fr-FR" sz="1600" b="1" dirty="0">
                <a:solidFill>
                  <a:srgbClr val="943634"/>
                </a:solidFill>
              </a:rPr>
              <a:t>différentes zones de criticité</a:t>
            </a:r>
            <a:r>
              <a:rPr lang="fr-FR" sz="1600" dirty="0"/>
              <a:t>, notamment :</a:t>
            </a:r>
          </a:p>
          <a:p>
            <a:pPr algn="just"/>
            <a:r>
              <a:rPr lang="fr-FR" sz="1600" spc="-10" dirty="0"/>
              <a:t>Une </a:t>
            </a:r>
            <a:r>
              <a:rPr lang="fr-FR" sz="1600" b="1" spc="-10" dirty="0" err="1">
                <a:solidFill>
                  <a:srgbClr val="943634"/>
                </a:solidFill>
              </a:rPr>
              <a:t>DMZ</a:t>
            </a:r>
            <a:r>
              <a:rPr lang="fr-FR" sz="1600" b="1" spc="-10" dirty="0">
                <a:solidFill>
                  <a:srgbClr val="943634"/>
                </a:solidFill>
              </a:rPr>
              <a:t> (zone démilitarisée) </a:t>
            </a:r>
            <a:r>
              <a:rPr lang="fr-FR" sz="1600" spc="-10" dirty="0"/>
              <a:t>destinée à héberger tous les serveurs qui doivent être accessibles depuis internet, et uniquement ceux-ci. Ainsi, en cas de faille dans le serveur web, un attaquant aurait plus de difficultés pour rebondir sur le réseau interne ;</a:t>
            </a:r>
          </a:p>
          <a:p>
            <a:pPr algn="just"/>
            <a:r>
              <a:rPr lang="fr-FR" sz="1600" dirty="0"/>
              <a:t>Une zone destinée aux </a:t>
            </a:r>
            <a:r>
              <a:rPr lang="fr-FR" sz="1600" b="1" dirty="0">
                <a:solidFill>
                  <a:srgbClr val="943634"/>
                </a:solidFill>
              </a:rPr>
              <a:t>serveurs internes </a:t>
            </a:r>
            <a:r>
              <a:rPr lang="fr-FR" sz="1600" dirty="0"/>
              <a:t>de l’entreprise ;</a:t>
            </a:r>
          </a:p>
          <a:p>
            <a:pPr algn="just"/>
            <a:r>
              <a:rPr lang="fr-FR" sz="1600" dirty="0"/>
              <a:t>Une zone pour les </a:t>
            </a:r>
            <a:r>
              <a:rPr lang="fr-FR" sz="1600" b="1" dirty="0">
                <a:solidFill>
                  <a:srgbClr val="943634"/>
                </a:solidFill>
              </a:rPr>
              <a:t>postes de travail filaires des utilisateurs ;</a:t>
            </a:r>
          </a:p>
          <a:p>
            <a:pPr algn="just"/>
            <a:r>
              <a:rPr lang="fr-FR" sz="1600" dirty="0"/>
              <a:t>Une zone pour les </a:t>
            </a:r>
            <a:r>
              <a:rPr lang="fr-FR" sz="1600" b="1" dirty="0">
                <a:solidFill>
                  <a:srgbClr val="943634"/>
                </a:solidFill>
              </a:rPr>
              <a:t>postes de travail wifi des utilisateurs ;</a:t>
            </a:r>
          </a:p>
          <a:p>
            <a:pPr algn="just"/>
            <a:r>
              <a:rPr lang="fr-FR" sz="1600" dirty="0"/>
              <a:t>Une zone pour les </a:t>
            </a:r>
            <a:r>
              <a:rPr lang="fr-FR" sz="1600" b="1" dirty="0">
                <a:solidFill>
                  <a:srgbClr val="943634"/>
                </a:solidFill>
              </a:rPr>
              <a:t>postes wifi des visiteurs ;</a:t>
            </a:r>
          </a:p>
          <a:p>
            <a:pPr algn="just"/>
            <a:r>
              <a:rPr lang="fr-FR" sz="1600" dirty="0"/>
              <a:t>Une zone pour les </a:t>
            </a:r>
            <a:r>
              <a:rPr lang="fr-FR" sz="1600" b="1" dirty="0">
                <a:solidFill>
                  <a:srgbClr val="943634"/>
                </a:solidFill>
              </a:rPr>
              <a:t>postes de travail des administrateurs</a:t>
            </a:r>
            <a:r>
              <a:rPr lang="fr-FR" sz="1600" dirty="0">
                <a:solidFill>
                  <a:srgbClr val="943634"/>
                </a:solidFill>
              </a:rPr>
              <a:t>, </a:t>
            </a:r>
            <a:r>
              <a:rPr lang="fr-FR" sz="1600" dirty="0"/>
              <a:t>car ceux-ci ont besoin d’accéder à des interfaces d’administration (RDP, SSH…).</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spTree>
    <p:extLst>
      <p:ext uri="{BB962C8B-B14F-4D97-AF65-F5344CB8AC3E}">
        <p14:creationId xmlns:p14="http://schemas.microsoft.com/office/powerpoint/2010/main" val="2292202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a:xfrm>
            <a:off x="457200" y="1628800"/>
            <a:ext cx="8229600" cy="4608512"/>
          </a:xfrm>
        </p:spPr>
        <p:txBody>
          <a:bodyPr/>
          <a:lstStyle/>
          <a:p>
            <a:pPr marL="0" indent="0" algn="just">
              <a:buNone/>
            </a:pPr>
            <a:endParaRPr lang="fr-FR" sz="900" dirty="0"/>
          </a:p>
          <a:p>
            <a:pPr marL="0" indent="0" algn="just">
              <a:buNone/>
            </a:pPr>
            <a:r>
              <a:rPr lang="fr-FR" sz="1600" dirty="0"/>
              <a:t>Afin que cette segmentation réseau soit efficace, nous faisons </a:t>
            </a:r>
            <a:r>
              <a:rPr lang="fr-FR" sz="1800" b="1" dirty="0">
                <a:solidFill>
                  <a:srgbClr val="943634"/>
                </a:solidFill>
              </a:rPr>
              <a:t>passer tous les flux </a:t>
            </a:r>
            <a:r>
              <a:rPr lang="fr-FR" sz="1600" dirty="0"/>
              <a:t>(y compris internes) </a:t>
            </a:r>
            <a:r>
              <a:rPr lang="fr-FR" sz="1800" b="1" dirty="0">
                <a:solidFill>
                  <a:srgbClr val="943634"/>
                </a:solidFill>
              </a:rPr>
              <a:t>par un deuxième pare-feu (interne) </a:t>
            </a:r>
            <a:r>
              <a:rPr lang="fr-FR" sz="1600" dirty="0"/>
              <a:t>afin que seuls les flux que nous allons configurer soient autorisés.</a:t>
            </a:r>
          </a:p>
          <a:p>
            <a:pPr algn="just"/>
            <a:r>
              <a:rPr lang="fr-FR" sz="1600" dirty="0"/>
              <a:t>Note : on observe malheureusement souvent des réseaux segmentés mais non filtrés. Cela ne sert à rien en terme de sécurité, car toutes les zones peuvent communiquer entre-elles.</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spTree>
    <p:extLst>
      <p:ext uri="{BB962C8B-B14F-4D97-AF65-F5344CB8AC3E}">
        <p14:creationId xmlns:p14="http://schemas.microsoft.com/office/powerpoint/2010/main" val="4043591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908720"/>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sp>
        <p:nvSpPr>
          <p:cNvPr id="8" name="ZoneTexte 7"/>
          <p:cNvSpPr txBox="1"/>
          <p:nvPr/>
        </p:nvSpPr>
        <p:spPr>
          <a:xfrm>
            <a:off x="1369898" y="6012577"/>
            <a:ext cx="6514470" cy="553998"/>
          </a:xfrm>
          <a:prstGeom prst="rect">
            <a:avLst/>
          </a:prstGeom>
          <a:noFill/>
        </p:spPr>
        <p:txBody>
          <a:bodyPr wrap="square" rtlCol="0">
            <a:spAutoFit/>
          </a:bodyPr>
          <a:lstStyle/>
          <a:p>
            <a:pPr algn="ctr"/>
            <a:r>
              <a:rPr lang="fr-FR" sz="1500" u="sng" dirty="0">
                <a:latin typeface="Arial" panose="020B0604020202020204" pitchFamily="34" charset="0"/>
                <a:cs typeface="Arial" panose="020B0604020202020204" pitchFamily="34" charset="0"/>
              </a:rPr>
              <a:t>Réseau avec des zones segmentées, et un filtrage systématique via le pare-feu, y compris pour les flux internes.</a:t>
            </a:r>
          </a:p>
        </p:txBody>
      </p:sp>
      <p:grpSp>
        <p:nvGrpSpPr>
          <p:cNvPr id="17" name="Groupe 16"/>
          <p:cNvGrpSpPr/>
          <p:nvPr/>
        </p:nvGrpSpPr>
        <p:grpSpPr>
          <a:xfrm>
            <a:off x="179512" y="1268760"/>
            <a:ext cx="8785671" cy="4743817"/>
            <a:chOff x="42863" y="1277838"/>
            <a:chExt cx="9058275" cy="4743450"/>
          </a:xfrm>
        </p:grpSpPr>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277838"/>
              <a:ext cx="90582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rme libre 9"/>
            <p:cNvSpPr/>
            <p:nvPr/>
          </p:nvSpPr>
          <p:spPr>
            <a:xfrm>
              <a:off x="4492764" y="3145507"/>
              <a:ext cx="1663412" cy="543766"/>
            </a:xfrm>
            <a:custGeom>
              <a:avLst/>
              <a:gdLst>
                <a:gd name="connsiteX0" fmla="*/ 0 w 1663412"/>
                <a:gd name="connsiteY0" fmla="*/ 0 h 543766"/>
                <a:gd name="connsiteX1" fmla="*/ 137160 w 1663412"/>
                <a:gd name="connsiteY1" fmla="*/ 472440 h 543766"/>
                <a:gd name="connsiteX2" fmla="*/ 487680 w 1663412"/>
                <a:gd name="connsiteY2" fmla="*/ 518160 h 543766"/>
                <a:gd name="connsiteX3" fmla="*/ 1478280 w 1663412"/>
                <a:gd name="connsiteY3" fmla="*/ 502920 h 543766"/>
                <a:gd name="connsiteX4" fmla="*/ 1661160 w 1663412"/>
                <a:gd name="connsiteY4" fmla="*/ 45720 h 543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12" h="543766">
                  <a:moveTo>
                    <a:pt x="0" y="0"/>
                  </a:moveTo>
                  <a:cubicBezTo>
                    <a:pt x="27940" y="193040"/>
                    <a:pt x="55880" y="386080"/>
                    <a:pt x="137160" y="472440"/>
                  </a:cubicBezTo>
                  <a:cubicBezTo>
                    <a:pt x="218440" y="558800"/>
                    <a:pt x="487680" y="518160"/>
                    <a:pt x="487680" y="518160"/>
                  </a:cubicBezTo>
                  <a:cubicBezTo>
                    <a:pt x="711200" y="523240"/>
                    <a:pt x="1282700" y="581660"/>
                    <a:pt x="1478280" y="502920"/>
                  </a:cubicBezTo>
                  <a:cubicBezTo>
                    <a:pt x="1673860" y="424180"/>
                    <a:pt x="1667510" y="234950"/>
                    <a:pt x="1661160" y="45720"/>
                  </a:cubicBezTo>
                </a:path>
              </a:pathLst>
            </a:custGeom>
            <a:noFill/>
            <a:ln w="38100">
              <a:solidFill>
                <a:srgbClr val="FFC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6084168" y="4335983"/>
              <a:ext cx="76571" cy="393700"/>
            </a:xfrm>
            <a:custGeom>
              <a:avLst/>
              <a:gdLst>
                <a:gd name="connsiteX0" fmla="*/ 6721 w 76571"/>
                <a:gd name="connsiteY0" fmla="*/ 336550 h 336550"/>
                <a:gd name="connsiteX1" fmla="*/ 6721 w 76571"/>
                <a:gd name="connsiteY1" fmla="*/ 203200 h 336550"/>
                <a:gd name="connsiteX2" fmla="*/ 76571 w 76571"/>
                <a:gd name="connsiteY2" fmla="*/ 0 h 336550"/>
              </a:gdLst>
              <a:ahLst/>
              <a:cxnLst>
                <a:cxn ang="0">
                  <a:pos x="connsiteX0" y="connsiteY0"/>
                </a:cxn>
                <a:cxn ang="0">
                  <a:pos x="connsiteX1" y="connsiteY1"/>
                </a:cxn>
                <a:cxn ang="0">
                  <a:pos x="connsiteX2" y="connsiteY2"/>
                </a:cxn>
              </a:cxnLst>
              <a:rect l="l" t="t" r="r" b="b"/>
              <a:pathLst>
                <a:path w="76571" h="336550">
                  <a:moveTo>
                    <a:pt x="6721" y="336550"/>
                  </a:moveTo>
                  <a:cubicBezTo>
                    <a:pt x="900" y="297921"/>
                    <a:pt x="-4921" y="259292"/>
                    <a:pt x="6721" y="203200"/>
                  </a:cubicBezTo>
                  <a:cubicBezTo>
                    <a:pt x="18363" y="147108"/>
                    <a:pt x="47467" y="73554"/>
                    <a:pt x="76571" y="0"/>
                  </a:cubicBezTo>
                </a:path>
              </a:pathLst>
            </a:custGeom>
            <a:noFill/>
            <a:ln w="38100">
              <a:solidFill>
                <a:schemeClr val="accent5"/>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6163879" y="4279051"/>
              <a:ext cx="2937259" cy="468781"/>
            </a:xfrm>
            <a:prstGeom prst="rect">
              <a:avLst/>
            </a:prstGeom>
            <a:noFill/>
          </p:spPr>
          <p:txBody>
            <a:bodyPr wrap="square" rtlCol="0">
              <a:spAutoFit/>
            </a:bodyPr>
            <a:lstStyle/>
            <a:p>
              <a:r>
                <a:rPr lang="fr-FR" sz="1200" dirty="0">
                  <a:latin typeface="Arial" panose="020B0604020202020204" pitchFamily="34" charset="0"/>
                  <a:cs typeface="Arial" panose="020B0604020202020204" pitchFamily="34" charset="0"/>
                </a:rPr>
                <a:t>vers tous les ports d’administration des zones</a:t>
              </a:r>
            </a:p>
          </p:txBody>
        </p:sp>
        <p:sp>
          <p:nvSpPr>
            <p:cNvPr id="13" name="ZoneTexte 12"/>
            <p:cNvSpPr txBox="1"/>
            <p:nvPr/>
          </p:nvSpPr>
          <p:spPr>
            <a:xfrm>
              <a:off x="1835696" y="4513659"/>
              <a:ext cx="1152128" cy="461629"/>
            </a:xfrm>
            <a:prstGeom prst="rect">
              <a:avLst/>
            </a:prstGeom>
            <a:noFill/>
          </p:spPr>
          <p:txBody>
            <a:bodyPr wrap="square" rtlCol="0">
              <a:spAutoFit/>
            </a:bodyPr>
            <a:lstStyle/>
            <a:p>
              <a:pPr algn="ctr"/>
              <a:r>
                <a:rPr lang="fr-FR" sz="1200" dirty="0">
                  <a:latin typeface="Arial" panose="020B0604020202020204" pitchFamily="34" charset="0"/>
                  <a:cs typeface="Arial" panose="020B0604020202020204" pitchFamily="34" charset="0"/>
                </a:rPr>
                <a:t>navigation internet</a:t>
              </a:r>
            </a:p>
          </p:txBody>
        </p:sp>
        <p:sp>
          <p:nvSpPr>
            <p:cNvPr id="14" name="Forme libre 13"/>
            <p:cNvSpPr/>
            <p:nvPr/>
          </p:nvSpPr>
          <p:spPr>
            <a:xfrm>
              <a:off x="4994499" y="3144738"/>
              <a:ext cx="3033885" cy="1571625"/>
            </a:xfrm>
            <a:custGeom>
              <a:avLst/>
              <a:gdLst>
                <a:gd name="connsiteX0" fmla="*/ 99903 w 3033885"/>
                <a:gd name="connsiteY0" fmla="*/ 1571625 h 1571625"/>
                <a:gd name="connsiteX1" fmla="*/ 99903 w 3033885"/>
                <a:gd name="connsiteY1" fmla="*/ 1095375 h 1571625"/>
                <a:gd name="connsiteX2" fmla="*/ 1138128 w 3033885"/>
                <a:gd name="connsiteY2" fmla="*/ 1000125 h 1571625"/>
                <a:gd name="connsiteX3" fmla="*/ 1452453 w 3033885"/>
                <a:gd name="connsiteY3" fmla="*/ 828675 h 1571625"/>
                <a:gd name="connsiteX4" fmla="*/ 2843103 w 3033885"/>
                <a:gd name="connsiteY4" fmla="*/ 828675 h 1571625"/>
                <a:gd name="connsiteX5" fmla="*/ 2985978 w 3033885"/>
                <a:gd name="connsiteY5" fmla="*/ 0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3885" h="1571625">
                  <a:moveTo>
                    <a:pt x="99903" y="1571625"/>
                  </a:moveTo>
                  <a:cubicBezTo>
                    <a:pt x="13384" y="1381125"/>
                    <a:pt x="-73134" y="1190625"/>
                    <a:pt x="99903" y="1095375"/>
                  </a:cubicBezTo>
                  <a:cubicBezTo>
                    <a:pt x="272940" y="1000125"/>
                    <a:pt x="912703" y="1044575"/>
                    <a:pt x="1138128" y="1000125"/>
                  </a:cubicBezTo>
                  <a:cubicBezTo>
                    <a:pt x="1363553" y="955675"/>
                    <a:pt x="1168291" y="857250"/>
                    <a:pt x="1452453" y="828675"/>
                  </a:cubicBezTo>
                  <a:cubicBezTo>
                    <a:pt x="1736615" y="800100"/>
                    <a:pt x="2587516" y="966787"/>
                    <a:pt x="2843103" y="828675"/>
                  </a:cubicBezTo>
                  <a:cubicBezTo>
                    <a:pt x="3098691" y="690562"/>
                    <a:pt x="3042334" y="345281"/>
                    <a:pt x="2985978" y="0"/>
                  </a:cubicBezTo>
                </a:path>
              </a:pathLst>
            </a:custGeom>
            <a:noFill/>
            <a:ln w="38100">
              <a:solidFill>
                <a:srgbClr val="FF0000"/>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2343150" y="3925788"/>
              <a:ext cx="3800911" cy="857250"/>
            </a:xfrm>
            <a:custGeom>
              <a:avLst/>
              <a:gdLst>
                <a:gd name="connsiteX0" fmla="*/ 2533650 w 3800911"/>
                <a:gd name="connsiteY0" fmla="*/ 857250 h 857250"/>
                <a:gd name="connsiteX1" fmla="*/ 2543175 w 3800911"/>
                <a:gd name="connsiteY1" fmla="*/ 247650 h 857250"/>
                <a:gd name="connsiteX2" fmla="*/ 3638550 w 3800911"/>
                <a:gd name="connsiteY2" fmla="*/ 152400 h 857250"/>
                <a:gd name="connsiteX3" fmla="*/ 3762375 w 3800911"/>
                <a:gd name="connsiteY3" fmla="*/ 114300 h 857250"/>
                <a:gd name="connsiteX4" fmla="*/ 3800475 w 3800911"/>
                <a:gd name="connsiteY4" fmla="*/ 19050 h 857250"/>
                <a:gd name="connsiteX5" fmla="*/ 3743325 w 3800911"/>
                <a:gd name="connsiteY5" fmla="*/ 0 h 857250"/>
                <a:gd name="connsiteX6" fmla="*/ 1085850 w 3800911"/>
                <a:gd name="connsiteY6" fmla="*/ 85725 h 857250"/>
                <a:gd name="connsiteX7" fmla="*/ 419100 w 3800911"/>
                <a:gd name="connsiteY7" fmla="*/ 209550 h 857250"/>
                <a:gd name="connsiteX8" fmla="*/ 104775 w 3800911"/>
                <a:gd name="connsiteY8" fmla="*/ 390525 h 857250"/>
                <a:gd name="connsiteX9" fmla="*/ 0 w 3800911"/>
                <a:gd name="connsiteY9" fmla="*/ 62865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0911" h="857250">
                  <a:moveTo>
                    <a:pt x="2533650" y="857250"/>
                  </a:moveTo>
                  <a:cubicBezTo>
                    <a:pt x="2446337" y="611187"/>
                    <a:pt x="2359025" y="365125"/>
                    <a:pt x="2543175" y="247650"/>
                  </a:cubicBezTo>
                  <a:cubicBezTo>
                    <a:pt x="2727325" y="130175"/>
                    <a:pt x="3435350" y="174625"/>
                    <a:pt x="3638550" y="152400"/>
                  </a:cubicBezTo>
                  <a:cubicBezTo>
                    <a:pt x="3841750" y="130175"/>
                    <a:pt x="3735388" y="136525"/>
                    <a:pt x="3762375" y="114300"/>
                  </a:cubicBezTo>
                  <a:cubicBezTo>
                    <a:pt x="3789362" y="92075"/>
                    <a:pt x="3803650" y="38100"/>
                    <a:pt x="3800475" y="19050"/>
                  </a:cubicBezTo>
                  <a:cubicBezTo>
                    <a:pt x="3797300" y="0"/>
                    <a:pt x="3743325" y="0"/>
                    <a:pt x="3743325" y="0"/>
                  </a:cubicBezTo>
                  <a:lnTo>
                    <a:pt x="1085850" y="85725"/>
                  </a:lnTo>
                  <a:cubicBezTo>
                    <a:pt x="531813" y="120650"/>
                    <a:pt x="582612" y="158750"/>
                    <a:pt x="419100" y="209550"/>
                  </a:cubicBezTo>
                  <a:cubicBezTo>
                    <a:pt x="255587" y="260350"/>
                    <a:pt x="174625" y="320675"/>
                    <a:pt x="104775" y="390525"/>
                  </a:cubicBezTo>
                  <a:cubicBezTo>
                    <a:pt x="34925" y="460375"/>
                    <a:pt x="15875" y="590550"/>
                    <a:pt x="0" y="628650"/>
                  </a:cubicBezTo>
                </a:path>
              </a:pathLst>
            </a:custGeom>
            <a:noFill/>
            <a:ln w="38100">
              <a:solidFill>
                <a:schemeClr val="accent3">
                  <a:lumMod val="75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1171575" y="3211413"/>
              <a:ext cx="5046580" cy="1285875"/>
            </a:xfrm>
            <a:custGeom>
              <a:avLst/>
              <a:gdLst>
                <a:gd name="connsiteX0" fmla="*/ 0 w 5046580"/>
                <a:gd name="connsiteY0" fmla="*/ 1285875 h 1285875"/>
                <a:gd name="connsiteX1" fmla="*/ 657225 w 5046580"/>
                <a:gd name="connsiteY1" fmla="*/ 695325 h 1285875"/>
                <a:gd name="connsiteX2" fmla="*/ 1552575 w 5046580"/>
                <a:gd name="connsiteY2" fmla="*/ 638175 h 1285875"/>
                <a:gd name="connsiteX3" fmla="*/ 2781300 w 5046580"/>
                <a:gd name="connsiteY3" fmla="*/ 657225 h 1285875"/>
                <a:gd name="connsiteX4" fmla="*/ 4010025 w 5046580"/>
                <a:gd name="connsiteY4" fmla="*/ 657225 h 1285875"/>
                <a:gd name="connsiteX5" fmla="*/ 4733925 w 5046580"/>
                <a:gd name="connsiteY5" fmla="*/ 657225 h 1285875"/>
                <a:gd name="connsiteX6" fmla="*/ 4924425 w 5046580"/>
                <a:gd name="connsiteY6" fmla="*/ 657225 h 1285875"/>
                <a:gd name="connsiteX7" fmla="*/ 4953000 w 5046580"/>
                <a:gd name="connsiteY7" fmla="*/ 609600 h 1285875"/>
                <a:gd name="connsiteX8" fmla="*/ 4905375 w 5046580"/>
                <a:gd name="connsiteY8" fmla="*/ 552450 h 1285875"/>
                <a:gd name="connsiteX9" fmla="*/ 3219450 w 5046580"/>
                <a:gd name="connsiteY9" fmla="*/ 561975 h 1285875"/>
                <a:gd name="connsiteX10" fmla="*/ 3057525 w 5046580"/>
                <a:gd name="connsiteY10" fmla="*/ 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46580" h="1285875">
                  <a:moveTo>
                    <a:pt x="0" y="1285875"/>
                  </a:moveTo>
                  <a:cubicBezTo>
                    <a:pt x="199231" y="1044575"/>
                    <a:pt x="398463" y="803275"/>
                    <a:pt x="657225" y="695325"/>
                  </a:cubicBezTo>
                  <a:cubicBezTo>
                    <a:pt x="915988" y="587375"/>
                    <a:pt x="1552575" y="638175"/>
                    <a:pt x="1552575" y="638175"/>
                  </a:cubicBezTo>
                  <a:lnTo>
                    <a:pt x="2781300" y="657225"/>
                  </a:lnTo>
                  <a:lnTo>
                    <a:pt x="4010025" y="657225"/>
                  </a:lnTo>
                  <a:lnTo>
                    <a:pt x="4733925" y="657225"/>
                  </a:lnTo>
                  <a:cubicBezTo>
                    <a:pt x="4886325" y="657225"/>
                    <a:pt x="4887913" y="665162"/>
                    <a:pt x="4924425" y="657225"/>
                  </a:cubicBezTo>
                  <a:cubicBezTo>
                    <a:pt x="4960937" y="649288"/>
                    <a:pt x="4956175" y="627062"/>
                    <a:pt x="4953000" y="609600"/>
                  </a:cubicBezTo>
                  <a:cubicBezTo>
                    <a:pt x="4949825" y="592137"/>
                    <a:pt x="5194300" y="560387"/>
                    <a:pt x="4905375" y="552450"/>
                  </a:cubicBezTo>
                  <a:cubicBezTo>
                    <a:pt x="4616450" y="544512"/>
                    <a:pt x="3527425" y="654050"/>
                    <a:pt x="3219450" y="561975"/>
                  </a:cubicBezTo>
                  <a:cubicBezTo>
                    <a:pt x="2911475" y="469900"/>
                    <a:pt x="3092450" y="101600"/>
                    <a:pt x="3057525"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039021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908497"/>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sp>
        <p:nvSpPr>
          <p:cNvPr id="8" name="Espace réservé du contenu 2"/>
          <p:cNvSpPr txBox="1">
            <a:spLocks/>
          </p:cNvSpPr>
          <p:nvPr/>
        </p:nvSpPr>
        <p:spPr>
          <a:xfrm>
            <a:off x="330893" y="1312168"/>
            <a:ext cx="8813107"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fr-FR" sz="1500" dirty="0">
                <a:latin typeface="Arial" panose="020B0604020202020204" pitchFamily="34" charset="0"/>
                <a:cs typeface="Arial" panose="020B0604020202020204" pitchFamily="34" charset="0"/>
              </a:rPr>
              <a:t>Le point d’accès wifi doit être accessible aux visiteurs et aux employés internes. Puisque le besoin d’accès aux ressources est différent pour ces 2 populations, nous allons donc implémenter deux SSID (</a:t>
            </a:r>
            <a:r>
              <a:rPr lang="fr-FR" sz="1500" b="1" dirty="0">
                <a:solidFill>
                  <a:srgbClr val="943634"/>
                </a:solidFill>
                <a:latin typeface="Arial" panose="020B0604020202020204" pitchFamily="34" charset="0"/>
                <a:cs typeface="Arial" panose="020B0604020202020204" pitchFamily="34" charset="0"/>
              </a:rPr>
              <a:t>deux réseaux wifi distincts</a:t>
            </a:r>
            <a:r>
              <a:rPr lang="fr-FR" sz="1500" dirty="0">
                <a:latin typeface="Arial" panose="020B0604020202020204" pitchFamily="34" charset="0"/>
                <a:cs typeface="Arial" panose="020B0604020202020204" pitchFamily="34" charset="0"/>
              </a:rPr>
              <a:t>, portés par le même point d’accès, et dont le pare-feu filtrera les flux).</a:t>
            </a:r>
          </a:p>
        </p:txBody>
      </p:sp>
      <p:grpSp>
        <p:nvGrpSpPr>
          <p:cNvPr id="16" name="Groupe 15"/>
          <p:cNvGrpSpPr/>
          <p:nvPr/>
        </p:nvGrpSpPr>
        <p:grpSpPr>
          <a:xfrm>
            <a:off x="457200" y="2007210"/>
            <a:ext cx="8211890" cy="4374118"/>
            <a:chOff x="42863" y="1781894"/>
            <a:chExt cx="9058275" cy="474345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781894"/>
              <a:ext cx="90582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1763688" y="5065439"/>
              <a:ext cx="1152128" cy="500646"/>
            </a:xfrm>
            <a:prstGeom prst="rect">
              <a:avLst/>
            </a:prstGeom>
            <a:noFill/>
          </p:spPr>
          <p:txBody>
            <a:bodyPr wrap="square" rtlCol="0">
              <a:spAutoFit/>
            </a:bodyPr>
            <a:lstStyle/>
            <a:p>
              <a:pPr algn="ctr"/>
              <a:r>
                <a:rPr lang="fr-FR" sz="1200" dirty="0">
                  <a:latin typeface="Arial" panose="020B0604020202020204" pitchFamily="34" charset="0"/>
                  <a:cs typeface="Arial" panose="020B0604020202020204" pitchFamily="34" charset="0"/>
                </a:rPr>
                <a:t>navigation internet</a:t>
              </a:r>
            </a:p>
          </p:txBody>
        </p:sp>
        <p:sp>
          <p:nvSpPr>
            <p:cNvPr id="11" name="Forme libre 10"/>
            <p:cNvSpPr/>
            <p:nvPr/>
          </p:nvSpPr>
          <p:spPr>
            <a:xfrm>
              <a:off x="7810500" y="3848100"/>
              <a:ext cx="332261" cy="1308100"/>
            </a:xfrm>
            <a:custGeom>
              <a:avLst/>
              <a:gdLst>
                <a:gd name="connsiteX0" fmla="*/ 0 w 332261"/>
                <a:gd name="connsiteY0" fmla="*/ 1308100 h 1308100"/>
                <a:gd name="connsiteX1" fmla="*/ 266700 w 332261"/>
                <a:gd name="connsiteY1" fmla="*/ 1028700 h 1308100"/>
                <a:gd name="connsiteX2" fmla="*/ 330200 w 332261"/>
                <a:gd name="connsiteY2" fmla="*/ 419100 h 1308100"/>
                <a:gd name="connsiteX3" fmla="*/ 215900 w 332261"/>
                <a:gd name="connsiteY3" fmla="*/ 0 h 1308100"/>
              </a:gdLst>
              <a:ahLst/>
              <a:cxnLst>
                <a:cxn ang="0">
                  <a:pos x="connsiteX0" y="connsiteY0"/>
                </a:cxn>
                <a:cxn ang="0">
                  <a:pos x="connsiteX1" y="connsiteY1"/>
                </a:cxn>
                <a:cxn ang="0">
                  <a:pos x="connsiteX2" y="connsiteY2"/>
                </a:cxn>
                <a:cxn ang="0">
                  <a:pos x="connsiteX3" y="connsiteY3"/>
                </a:cxn>
              </a:cxnLst>
              <a:rect l="l" t="t" r="r" b="b"/>
              <a:pathLst>
                <a:path w="332261" h="1308100">
                  <a:moveTo>
                    <a:pt x="0" y="1308100"/>
                  </a:moveTo>
                  <a:cubicBezTo>
                    <a:pt x="105833" y="1242483"/>
                    <a:pt x="211667" y="1176867"/>
                    <a:pt x="266700" y="1028700"/>
                  </a:cubicBezTo>
                  <a:cubicBezTo>
                    <a:pt x="321733" y="880533"/>
                    <a:pt x="338667" y="590550"/>
                    <a:pt x="330200" y="419100"/>
                  </a:cubicBezTo>
                  <a:cubicBezTo>
                    <a:pt x="321733" y="247650"/>
                    <a:pt x="215900" y="0"/>
                    <a:pt x="215900"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2366862" y="3949700"/>
              <a:ext cx="5344607" cy="1168400"/>
            </a:xfrm>
            <a:custGeom>
              <a:avLst/>
              <a:gdLst>
                <a:gd name="connsiteX0" fmla="*/ 5253138 w 5344607"/>
                <a:gd name="connsiteY0" fmla="*/ 0 h 1168400"/>
                <a:gd name="connsiteX1" fmla="*/ 5342038 w 5344607"/>
                <a:gd name="connsiteY1" fmla="*/ 508000 h 1168400"/>
                <a:gd name="connsiteX2" fmla="*/ 5164238 w 5344607"/>
                <a:gd name="connsiteY2" fmla="*/ 635000 h 1168400"/>
                <a:gd name="connsiteX3" fmla="*/ 4249838 w 5344607"/>
                <a:gd name="connsiteY3" fmla="*/ 647700 h 1168400"/>
                <a:gd name="connsiteX4" fmla="*/ 3119538 w 5344607"/>
                <a:gd name="connsiteY4" fmla="*/ 533400 h 1168400"/>
                <a:gd name="connsiteX5" fmla="*/ 858938 w 5344607"/>
                <a:gd name="connsiteY5" fmla="*/ 546100 h 1168400"/>
                <a:gd name="connsiteX6" fmla="*/ 58838 w 5344607"/>
                <a:gd name="connsiteY6" fmla="*/ 685800 h 1168400"/>
                <a:gd name="connsiteX7" fmla="*/ 122338 w 5344607"/>
                <a:gd name="connsiteY7" fmla="*/ 1168400 h 116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4607" h="1168400">
                  <a:moveTo>
                    <a:pt x="5253138" y="0"/>
                  </a:moveTo>
                  <a:cubicBezTo>
                    <a:pt x="5304996" y="201083"/>
                    <a:pt x="5356855" y="402167"/>
                    <a:pt x="5342038" y="508000"/>
                  </a:cubicBezTo>
                  <a:cubicBezTo>
                    <a:pt x="5327221" y="613833"/>
                    <a:pt x="5346271" y="611717"/>
                    <a:pt x="5164238" y="635000"/>
                  </a:cubicBezTo>
                  <a:cubicBezTo>
                    <a:pt x="4982205" y="658283"/>
                    <a:pt x="4590621" y="664633"/>
                    <a:pt x="4249838" y="647700"/>
                  </a:cubicBezTo>
                  <a:cubicBezTo>
                    <a:pt x="3909055" y="630767"/>
                    <a:pt x="3684688" y="550333"/>
                    <a:pt x="3119538" y="533400"/>
                  </a:cubicBezTo>
                  <a:cubicBezTo>
                    <a:pt x="2554388" y="516467"/>
                    <a:pt x="1369055" y="520700"/>
                    <a:pt x="858938" y="546100"/>
                  </a:cubicBezTo>
                  <a:cubicBezTo>
                    <a:pt x="348821" y="571500"/>
                    <a:pt x="181605" y="582083"/>
                    <a:pt x="58838" y="685800"/>
                  </a:cubicBezTo>
                  <a:cubicBezTo>
                    <a:pt x="-63929" y="789517"/>
                    <a:pt x="29204" y="978958"/>
                    <a:pt x="122338" y="116840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8661400" y="3949700"/>
              <a:ext cx="160702" cy="1282700"/>
            </a:xfrm>
            <a:custGeom>
              <a:avLst/>
              <a:gdLst>
                <a:gd name="connsiteX0" fmla="*/ 0 w 160702"/>
                <a:gd name="connsiteY0" fmla="*/ 1282700 h 1282700"/>
                <a:gd name="connsiteX1" fmla="*/ 152400 w 160702"/>
                <a:gd name="connsiteY1" fmla="*/ 647700 h 1282700"/>
                <a:gd name="connsiteX2" fmla="*/ 127000 w 160702"/>
                <a:gd name="connsiteY2" fmla="*/ 0 h 1282700"/>
              </a:gdLst>
              <a:ahLst/>
              <a:cxnLst>
                <a:cxn ang="0">
                  <a:pos x="connsiteX0" y="connsiteY0"/>
                </a:cxn>
                <a:cxn ang="0">
                  <a:pos x="connsiteX1" y="connsiteY1"/>
                </a:cxn>
                <a:cxn ang="0">
                  <a:pos x="connsiteX2" y="connsiteY2"/>
                </a:cxn>
              </a:cxnLst>
              <a:rect l="l" t="t" r="r" b="b"/>
              <a:pathLst>
                <a:path w="160702" h="1282700">
                  <a:moveTo>
                    <a:pt x="0" y="1282700"/>
                  </a:moveTo>
                  <a:cubicBezTo>
                    <a:pt x="65616" y="1072091"/>
                    <a:pt x="131233" y="861483"/>
                    <a:pt x="152400" y="647700"/>
                  </a:cubicBezTo>
                  <a:cubicBezTo>
                    <a:pt x="173567" y="433917"/>
                    <a:pt x="150283" y="216958"/>
                    <a:pt x="127000" y="0"/>
                  </a:cubicBez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2194496" y="3025269"/>
              <a:ext cx="6136704" cy="2016631"/>
            </a:xfrm>
            <a:custGeom>
              <a:avLst/>
              <a:gdLst>
                <a:gd name="connsiteX0" fmla="*/ 6136704 w 6136704"/>
                <a:gd name="connsiteY0" fmla="*/ 98931 h 2016631"/>
                <a:gd name="connsiteX1" fmla="*/ 5743004 w 6136704"/>
                <a:gd name="connsiteY1" fmla="*/ 22731 h 2016631"/>
                <a:gd name="connsiteX2" fmla="*/ 5438204 w 6136704"/>
                <a:gd name="connsiteY2" fmla="*/ 454531 h 2016631"/>
                <a:gd name="connsiteX3" fmla="*/ 5285804 w 6136704"/>
                <a:gd name="connsiteY3" fmla="*/ 975231 h 2016631"/>
                <a:gd name="connsiteX4" fmla="*/ 5323904 w 6136704"/>
                <a:gd name="connsiteY4" fmla="*/ 1254631 h 2016631"/>
                <a:gd name="connsiteX5" fmla="*/ 5311204 w 6136704"/>
                <a:gd name="connsiteY5" fmla="*/ 1457831 h 2016631"/>
                <a:gd name="connsiteX6" fmla="*/ 4993704 w 6136704"/>
                <a:gd name="connsiteY6" fmla="*/ 1495931 h 2016631"/>
                <a:gd name="connsiteX7" fmla="*/ 4473004 w 6136704"/>
                <a:gd name="connsiteY7" fmla="*/ 1495931 h 2016631"/>
                <a:gd name="connsiteX8" fmla="*/ 3774504 w 6136704"/>
                <a:gd name="connsiteY8" fmla="*/ 1407031 h 2016631"/>
                <a:gd name="connsiteX9" fmla="*/ 2529904 w 6136704"/>
                <a:gd name="connsiteY9" fmla="*/ 1343531 h 2016631"/>
                <a:gd name="connsiteX10" fmla="*/ 967804 w 6136704"/>
                <a:gd name="connsiteY10" fmla="*/ 1356231 h 2016631"/>
                <a:gd name="connsiteX11" fmla="*/ 104204 w 6136704"/>
                <a:gd name="connsiteY11" fmla="*/ 1546731 h 2016631"/>
                <a:gd name="connsiteX12" fmla="*/ 15304 w 6136704"/>
                <a:gd name="connsiteY12" fmla="*/ 2016631 h 2016631"/>
                <a:gd name="connsiteX13" fmla="*/ 15304 w 6136704"/>
                <a:gd name="connsiteY13" fmla="*/ 2016631 h 201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36704" h="2016631">
                  <a:moveTo>
                    <a:pt x="6136704" y="98931"/>
                  </a:moveTo>
                  <a:cubicBezTo>
                    <a:pt x="5998062" y="31197"/>
                    <a:pt x="5859421" y="-36536"/>
                    <a:pt x="5743004" y="22731"/>
                  </a:cubicBezTo>
                  <a:cubicBezTo>
                    <a:pt x="5626587" y="81998"/>
                    <a:pt x="5514404" y="295781"/>
                    <a:pt x="5438204" y="454531"/>
                  </a:cubicBezTo>
                  <a:cubicBezTo>
                    <a:pt x="5362004" y="613281"/>
                    <a:pt x="5304854" y="841881"/>
                    <a:pt x="5285804" y="975231"/>
                  </a:cubicBezTo>
                  <a:cubicBezTo>
                    <a:pt x="5266754" y="1108581"/>
                    <a:pt x="5319671" y="1174198"/>
                    <a:pt x="5323904" y="1254631"/>
                  </a:cubicBezTo>
                  <a:cubicBezTo>
                    <a:pt x="5328137" y="1335064"/>
                    <a:pt x="5366237" y="1417614"/>
                    <a:pt x="5311204" y="1457831"/>
                  </a:cubicBezTo>
                  <a:cubicBezTo>
                    <a:pt x="5256171" y="1498048"/>
                    <a:pt x="5133404" y="1489581"/>
                    <a:pt x="4993704" y="1495931"/>
                  </a:cubicBezTo>
                  <a:cubicBezTo>
                    <a:pt x="4854004" y="1502281"/>
                    <a:pt x="4676204" y="1510748"/>
                    <a:pt x="4473004" y="1495931"/>
                  </a:cubicBezTo>
                  <a:cubicBezTo>
                    <a:pt x="4269804" y="1481114"/>
                    <a:pt x="4098354" y="1432431"/>
                    <a:pt x="3774504" y="1407031"/>
                  </a:cubicBezTo>
                  <a:cubicBezTo>
                    <a:pt x="3450654" y="1381631"/>
                    <a:pt x="2529904" y="1343531"/>
                    <a:pt x="2529904" y="1343531"/>
                  </a:cubicBezTo>
                  <a:cubicBezTo>
                    <a:pt x="2062121" y="1335064"/>
                    <a:pt x="1372087" y="1322364"/>
                    <a:pt x="967804" y="1356231"/>
                  </a:cubicBezTo>
                  <a:cubicBezTo>
                    <a:pt x="563521" y="1390098"/>
                    <a:pt x="262954" y="1436664"/>
                    <a:pt x="104204" y="1546731"/>
                  </a:cubicBezTo>
                  <a:cubicBezTo>
                    <a:pt x="-54546" y="1656798"/>
                    <a:pt x="15304" y="2016631"/>
                    <a:pt x="15304" y="2016631"/>
                  </a:cubicBezTo>
                  <a:lnTo>
                    <a:pt x="15304" y="2016631"/>
                  </a:ln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14"/>
            <p:cNvSpPr/>
            <p:nvPr/>
          </p:nvSpPr>
          <p:spPr>
            <a:xfrm>
              <a:off x="6461949" y="3733800"/>
              <a:ext cx="972658" cy="718343"/>
            </a:xfrm>
            <a:custGeom>
              <a:avLst/>
              <a:gdLst>
                <a:gd name="connsiteX0" fmla="*/ 929451 w 972658"/>
                <a:gd name="connsiteY0" fmla="*/ 368300 h 718343"/>
                <a:gd name="connsiteX1" fmla="*/ 954851 w 972658"/>
                <a:gd name="connsiteY1" fmla="*/ 584200 h 718343"/>
                <a:gd name="connsiteX2" fmla="*/ 904051 w 972658"/>
                <a:gd name="connsiteY2" fmla="*/ 698500 h 718343"/>
                <a:gd name="connsiteX3" fmla="*/ 243651 w 972658"/>
                <a:gd name="connsiteY3" fmla="*/ 711200 h 718343"/>
                <a:gd name="connsiteX4" fmla="*/ 15051 w 972658"/>
                <a:gd name="connsiteY4" fmla="*/ 622300 h 718343"/>
                <a:gd name="connsiteX5" fmla="*/ 65851 w 972658"/>
                <a:gd name="connsiteY5" fmla="*/ 495300 h 718343"/>
                <a:gd name="connsiteX6" fmla="*/ 421451 w 972658"/>
                <a:gd name="connsiteY6" fmla="*/ 469900 h 718343"/>
                <a:gd name="connsiteX7" fmla="*/ 472251 w 972658"/>
                <a:gd name="connsiteY7" fmla="*/ 0 h 71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2658" h="718343">
                  <a:moveTo>
                    <a:pt x="929451" y="368300"/>
                  </a:moveTo>
                  <a:cubicBezTo>
                    <a:pt x="944267" y="448733"/>
                    <a:pt x="959084" y="529167"/>
                    <a:pt x="954851" y="584200"/>
                  </a:cubicBezTo>
                  <a:cubicBezTo>
                    <a:pt x="950618" y="639233"/>
                    <a:pt x="1022584" y="677333"/>
                    <a:pt x="904051" y="698500"/>
                  </a:cubicBezTo>
                  <a:cubicBezTo>
                    <a:pt x="785518" y="719667"/>
                    <a:pt x="391818" y="723900"/>
                    <a:pt x="243651" y="711200"/>
                  </a:cubicBezTo>
                  <a:cubicBezTo>
                    <a:pt x="95484" y="698500"/>
                    <a:pt x="44684" y="658283"/>
                    <a:pt x="15051" y="622300"/>
                  </a:cubicBezTo>
                  <a:cubicBezTo>
                    <a:pt x="-14582" y="586317"/>
                    <a:pt x="-1882" y="520700"/>
                    <a:pt x="65851" y="495300"/>
                  </a:cubicBezTo>
                  <a:cubicBezTo>
                    <a:pt x="133584" y="469900"/>
                    <a:pt x="353718" y="552450"/>
                    <a:pt x="421451" y="469900"/>
                  </a:cubicBezTo>
                  <a:cubicBezTo>
                    <a:pt x="489184" y="387350"/>
                    <a:pt x="480717" y="193675"/>
                    <a:pt x="472251"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ZoneTexte 9"/>
          <p:cNvSpPr txBox="1"/>
          <p:nvPr/>
        </p:nvSpPr>
        <p:spPr>
          <a:xfrm>
            <a:off x="40719" y="5949503"/>
            <a:ext cx="3604990" cy="553998"/>
          </a:xfrm>
          <a:prstGeom prst="rect">
            <a:avLst/>
          </a:prstGeom>
          <a:noFill/>
        </p:spPr>
        <p:txBody>
          <a:bodyPr wrap="square" rtlCol="0">
            <a:spAutoFit/>
          </a:bodyPr>
          <a:lstStyle/>
          <a:p>
            <a:pPr algn="ctr"/>
            <a:r>
              <a:rPr lang="fr-FR" sz="1500" u="sng" dirty="0">
                <a:latin typeface="Arial" panose="020B0604020202020204" pitchFamily="34" charset="0"/>
                <a:cs typeface="Arial" panose="020B0604020202020204" pitchFamily="34" charset="0"/>
              </a:rPr>
              <a:t>Deux réseaux wifi, dont les flux </a:t>
            </a:r>
          </a:p>
          <a:p>
            <a:pPr algn="ctr"/>
            <a:r>
              <a:rPr lang="fr-FR" sz="1500" u="sng" dirty="0">
                <a:latin typeface="Arial" panose="020B0604020202020204" pitchFamily="34" charset="0"/>
                <a:cs typeface="Arial" panose="020B0604020202020204" pitchFamily="34" charset="0"/>
              </a:rPr>
              <a:t>sont filtrés différemment.</a:t>
            </a:r>
          </a:p>
        </p:txBody>
      </p:sp>
    </p:spTree>
    <p:extLst>
      <p:ext uri="{BB962C8B-B14F-4D97-AF65-F5344CB8AC3E}">
        <p14:creationId xmlns:p14="http://schemas.microsoft.com/office/powerpoint/2010/main" val="603431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Nous devons également permettre aux </a:t>
            </a:r>
            <a:r>
              <a:rPr lang="fr-FR" sz="1800" b="1" dirty="0">
                <a:solidFill>
                  <a:srgbClr val="943634"/>
                </a:solidFill>
              </a:rPr>
              <a:t>utilisateurs nomades de se connecter </a:t>
            </a:r>
            <a:r>
              <a:rPr lang="fr-FR" sz="1800" dirty="0"/>
              <a:t>au réseau interne depuis internet. Cela se fait via une DMZ spécifique, appelée zone de mise en conformité, dont le rôle est le suivant :</a:t>
            </a:r>
          </a:p>
          <a:p>
            <a:pPr algn="just"/>
            <a:endParaRPr lang="fr-FR" sz="1400" dirty="0"/>
          </a:p>
          <a:p>
            <a:pPr algn="just"/>
            <a:r>
              <a:rPr lang="fr-FR" sz="1600" dirty="0"/>
              <a:t>Fournir l’interface d’accès au réseau interne depuis internet, en général via un </a:t>
            </a:r>
            <a:r>
              <a:rPr lang="fr-FR" sz="1600" b="1" dirty="0">
                <a:solidFill>
                  <a:srgbClr val="943634"/>
                </a:solidFill>
              </a:rPr>
              <a:t>tunnel VPN</a:t>
            </a:r>
            <a:r>
              <a:rPr lang="fr-FR" sz="1600" dirty="0"/>
              <a:t> ;</a:t>
            </a:r>
          </a:p>
          <a:p>
            <a:pPr algn="just"/>
            <a:r>
              <a:rPr lang="fr-FR" sz="1600" b="1" dirty="0">
                <a:solidFill>
                  <a:srgbClr val="943634"/>
                </a:solidFill>
              </a:rPr>
              <a:t>Vérifier que le poste nomade et son utilisateur sont habilités </a:t>
            </a:r>
            <a:r>
              <a:rPr lang="fr-FR" sz="1600" dirty="0"/>
              <a:t>pour se connecter à distance ;</a:t>
            </a:r>
          </a:p>
          <a:p>
            <a:pPr algn="just"/>
            <a:r>
              <a:rPr lang="fr-FR" sz="1600" b="1" dirty="0">
                <a:solidFill>
                  <a:srgbClr val="943634"/>
                </a:solidFill>
              </a:rPr>
              <a:t>Vérifier le niveau de sécurité du poste </a:t>
            </a:r>
            <a:r>
              <a:rPr lang="fr-FR" sz="1600" dirty="0"/>
              <a:t>avant d’autoriser la connexion (</a:t>
            </a:r>
            <a:r>
              <a:rPr lang="fr-FR" sz="1600" b="1" dirty="0">
                <a:solidFill>
                  <a:srgbClr val="943634"/>
                </a:solidFill>
              </a:rPr>
              <a:t>patches et antivirus à jour</a:t>
            </a:r>
            <a:r>
              <a:rPr lang="fr-FR" sz="1600" dirty="0"/>
              <a:t> notamment) ;</a:t>
            </a:r>
          </a:p>
          <a:p>
            <a:pPr algn="just"/>
            <a:r>
              <a:rPr lang="fr-FR" sz="1600" dirty="0"/>
              <a:t>Si tout est OK, alors </a:t>
            </a:r>
            <a:r>
              <a:rPr lang="fr-FR" sz="1600" b="1" dirty="0">
                <a:solidFill>
                  <a:srgbClr val="943634"/>
                </a:solidFill>
              </a:rPr>
              <a:t>autoriser les flux vers les zones internes</a:t>
            </a:r>
            <a:r>
              <a:rPr lang="fr-FR" sz="1600" dirty="0">
                <a:solidFill>
                  <a:srgbClr val="943634"/>
                </a:solidFill>
              </a:rPr>
              <a:t> </a:t>
            </a:r>
            <a:r>
              <a:rPr lang="fr-FR" sz="1600" dirty="0"/>
              <a:t>(et seulement celles qui sont nécessaires pour le métier), toujours en passant par le </a:t>
            </a:r>
            <a:r>
              <a:rPr lang="fr-FR" sz="1600" b="1" dirty="0">
                <a:solidFill>
                  <a:srgbClr val="943634"/>
                </a:solidFill>
              </a:rPr>
              <a:t>pare-feu</a:t>
            </a:r>
            <a:r>
              <a:rPr lang="fr-FR" sz="1600" dirty="0"/>
              <a:t>.</a:t>
            </a:r>
          </a:p>
          <a:p>
            <a:pPr algn="just"/>
            <a:endParaRPr lang="fr-FR" sz="16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spTree>
    <p:extLst>
      <p:ext uri="{BB962C8B-B14F-4D97-AF65-F5344CB8AC3E}">
        <p14:creationId xmlns:p14="http://schemas.microsoft.com/office/powerpoint/2010/main" val="2171760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2203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grpSp>
        <p:nvGrpSpPr>
          <p:cNvPr id="11" name="Groupe 10"/>
          <p:cNvGrpSpPr/>
          <p:nvPr/>
        </p:nvGrpSpPr>
        <p:grpSpPr>
          <a:xfrm>
            <a:off x="42863" y="1412776"/>
            <a:ext cx="9058275" cy="4743450"/>
            <a:chOff x="42863" y="1412776"/>
            <a:chExt cx="9058275" cy="474345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3" y="1412776"/>
              <a:ext cx="905827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043608" y="3188692"/>
              <a:ext cx="1152128" cy="30777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tunnel VPN</a:t>
              </a:r>
            </a:p>
          </p:txBody>
        </p:sp>
        <p:sp>
          <p:nvSpPr>
            <p:cNvPr id="9" name="Forme libre 8"/>
            <p:cNvSpPr/>
            <p:nvPr/>
          </p:nvSpPr>
          <p:spPr>
            <a:xfrm>
              <a:off x="914400" y="3317065"/>
              <a:ext cx="5221847" cy="1201003"/>
            </a:xfrm>
            <a:custGeom>
              <a:avLst/>
              <a:gdLst>
                <a:gd name="connsiteX0" fmla="*/ 0 w 5221847"/>
                <a:gd name="connsiteY0" fmla="*/ 0 h 1201003"/>
                <a:gd name="connsiteX1" fmla="*/ 409433 w 5221847"/>
                <a:gd name="connsiteY1" fmla="*/ 327546 h 1201003"/>
                <a:gd name="connsiteX2" fmla="*/ 1146412 w 5221847"/>
                <a:gd name="connsiteY2" fmla="*/ 532263 h 1201003"/>
                <a:gd name="connsiteX3" fmla="*/ 4858603 w 5221847"/>
                <a:gd name="connsiteY3" fmla="*/ 614149 h 1201003"/>
                <a:gd name="connsiteX4" fmla="*/ 5063319 w 5221847"/>
                <a:gd name="connsiteY4" fmla="*/ 655093 h 1201003"/>
                <a:gd name="connsiteX5" fmla="*/ 4694830 w 5221847"/>
                <a:gd name="connsiteY5" fmla="*/ 723332 h 1201003"/>
                <a:gd name="connsiteX6" fmla="*/ 3166281 w 5221847"/>
                <a:gd name="connsiteY6" fmla="*/ 805218 h 1201003"/>
                <a:gd name="connsiteX7" fmla="*/ 2920621 w 5221847"/>
                <a:gd name="connsiteY7" fmla="*/ 1201003 h 120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1847" h="1201003">
                  <a:moveTo>
                    <a:pt x="0" y="0"/>
                  </a:moveTo>
                  <a:cubicBezTo>
                    <a:pt x="109182" y="119418"/>
                    <a:pt x="218364" y="238836"/>
                    <a:pt x="409433" y="327546"/>
                  </a:cubicBezTo>
                  <a:cubicBezTo>
                    <a:pt x="600502" y="416256"/>
                    <a:pt x="404884" y="484496"/>
                    <a:pt x="1146412" y="532263"/>
                  </a:cubicBezTo>
                  <a:cubicBezTo>
                    <a:pt x="1887940" y="580030"/>
                    <a:pt x="4205785" y="593677"/>
                    <a:pt x="4858603" y="614149"/>
                  </a:cubicBezTo>
                  <a:cubicBezTo>
                    <a:pt x="5511421" y="634621"/>
                    <a:pt x="5090614" y="636896"/>
                    <a:pt x="5063319" y="655093"/>
                  </a:cubicBezTo>
                  <a:cubicBezTo>
                    <a:pt x="5036024" y="673290"/>
                    <a:pt x="5011003" y="698311"/>
                    <a:pt x="4694830" y="723332"/>
                  </a:cubicBezTo>
                  <a:cubicBezTo>
                    <a:pt x="4378657" y="748353"/>
                    <a:pt x="3461983" y="725606"/>
                    <a:pt x="3166281" y="805218"/>
                  </a:cubicBezTo>
                  <a:cubicBezTo>
                    <a:pt x="2870579" y="884830"/>
                    <a:pt x="2895600" y="1042916"/>
                    <a:pt x="2920621" y="1201003"/>
                  </a:cubicBezTo>
                </a:path>
              </a:pathLst>
            </a:custGeom>
            <a:noFill/>
            <a:ln w="76200" cmpd="dbl">
              <a:solidFill>
                <a:schemeClr val="tx2"/>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4277969" y="3317065"/>
              <a:ext cx="2842624" cy="1228299"/>
            </a:xfrm>
            <a:custGeom>
              <a:avLst/>
              <a:gdLst>
                <a:gd name="connsiteX0" fmla="*/ 7428 w 2842624"/>
                <a:gd name="connsiteY0" fmla="*/ 1228299 h 1228299"/>
                <a:gd name="connsiteX1" fmla="*/ 34724 w 2842624"/>
                <a:gd name="connsiteY1" fmla="*/ 1078173 h 1228299"/>
                <a:gd name="connsiteX2" fmla="*/ 280383 w 2842624"/>
                <a:gd name="connsiteY2" fmla="*/ 996287 h 1228299"/>
                <a:gd name="connsiteX3" fmla="*/ 1481386 w 2842624"/>
                <a:gd name="connsiteY3" fmla="*/ 955343 h 1228299"/>
                <a:gd name="connsiteX4" fmla="*/ 2040944 w 2842624"/>
                <a:gd name="connsiteY4" fmla="*/ 846161 h 1228299"/>
                <a:gd name="connsiteX5" fmla="*/ 2382138 w 2842624"/>
                <a:gd name="connsiteY5" fmla="*/ 696036 h 1228299"/>
                <a:gd name="connsiteX6" fmla="*/ 2696037 w 2842624"/>
                <a:gd name="connsiteY6" fmla="*/ 696036 h 1228299"/>
                <a:gd name="connsiteX7" fmla="*/ 2832515 w 2842624"/>
                <a:gd name="connsiteY7" fmla="*/ 573206 h 1228299"/>
                <a:gd name="connsiteX8" fmla="*/ 2832515 w 2842624"/>
                <a:gd name="connsiteY8" fmla="*/ 0 h 1228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624" h="1228299">
                  <a:moveTo>
                    <a:pt x="7428" y="1228299"/>
                  </a:moveTo>
                  <a:cubicBezTo>
                    <a:pt x="-1670" y="1172570"/>
                    <a:pt x="-10768" y="1116842"/>
                    <a:pt x="34724" y="1078173"/>
                  </a:cubicBezTo>
                  <a:cubicBezTo>
                    <a:pt x="80216" y="1039504"/>
                    <a:pt x="39273" y="1016759"/>
                    <a:pt x="280383" y="996287"/>
                  </a:cubicBezTo>
                  <a:cubicBezTo>
                    <a:pt x="521493" y="975815"/>
                    <a:pt x="1187959" y="980364"/>
                    <a:pt x="1481386" y="955343"/>
                  </a:cubicBezTo>
                  <a:cubicBezTo>
                    <a:pt x="1774813" y="930322"/>
                    <a:pt x="1890819" y="889379"/>
                    <a:pt x="2040944" y="846161"/>
                  </a:cubicBezTo>
                  <a:cubicBezTo>
                    <a:pt x="2191069" y="802943"/>
                    <a:pt x="2272956" y="721057"/>
                    <a:pt x="2382138" y="696036"/>
                  </a:cubicBezTo>
                  <a:cubicBezTo>
                    <a:pt x="2491320" y="671015"/>
                    <a:pt x="2620974" y="716508"/>
                    <a:pt x="2696037" y="696036"/>
                  </a:cubicBezTo>
                  <a:cubicBezTo>
                    <a:pt x="2771100" y="675564"/>
                    <a:pt x="2809769" y="689212"/>
                    <a:pt x="2832515" y="573206"/>
                  </a:cubicBezTo>
                  <a:cubicBezTo>
                    <a:pt x="2855261" y="457200"/>
                    <a:pt x="2832515" y="0"/>
                    <a:pt x="2832515" y="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ZoneTexte 11"/>
          <p:cNvSpPr txBox="1"/>
          <p:nvPr/>
        </p:nvSpPr>
        <p:spPr>
          <a:xfrm>
            <a:off x="1043608" y="6186790"/>
            <a:ext cx="7056784" cy="338554"/>
          </a:xfrm>
          <a:prstGeom prst="rect">
            <a:avLst/>
          </a:prstGeom>
          <a:noFill/>
        </p:spPr>
        <p:txBody>
          <a:bodyPr wrap="square" rtlCol="0">
            <a:spAutoFit/>
          </a:bodyPr>
          <a:lstStyle/>
          <a:p>
            <a:pPr algn="ctr"/>
            <a:r>
              <a:rPr lang="fr-FR" sz="1600" u="sng" dirty="0">
                <a:latin typeface="Arial" panose="020B0604020202020204" pitchFamily="34" charset="0"/>
                <a:cs typeface="Arial" panose="020B0604020202020204" pitchFamily="34" charset="0"/>
              </a:rPr>
              <a:t>Réseau avec DMZ de mise en conformité pour les postes nomades.</a:t>
            </a:r>
          </a:p>
        </p:txBody>
      </p:sp>
    </p:spTree>
    <p:extLst>
      <p:ext uri="{BB962C8B-B14F-4D97-AF65-F5344CB8AC3E}">
        <p14:creationId xmlns:p14="http://schemas.microsoft.com/office/powerpoint/2010/main" val="1261670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3" name="Espace réservé du contenu 2"/>
          <p:cNvSpPr>
            <a:spLocks noGrp="1"/>
          </p:cNvSpPr>
          <p:nvPr>
            <p:ph idx="1"/>
          </p:nvPr>
        </p:nvSpPr>
        <p:spPr/>
        <p:txBody>
          <a:bodyPr/>
          <a:lstStyle/>
          <a:p>
            <a:pPr marL="0" indent="0" algn="just">
              <a:buNone/>
            </a:pPr>
            <a:r>
              <a:rPr lang="fr-FR" sz="1800" dirty="0"/>
              <a:t>Enfin, il serait souhaitable de </a:t>
            </a:r>
            <a:r>
              <a:rPr lang="fr-FR" sz="1800" b="1" dirty="0">
                <a:solidFill>
                  <a:srgbClr val="943634"/>
                </a:solidFill>
              </a:rPr>
              <a:t>mieux filtrer le trafic WEB</a:t>
            </a:r>
            <a:r>
              <a:rPr lang="fr-FR" sz="1800" b="1" dirty="0">
                <a:solidFill>
                  <a:schemeClr val="tx2"/>
                </a:solidFill>
              </a:rPr>
              <a:t> </a:t>
            </a:r>
            <a:r>
              <a:rPr lang="fr-FR" sz="1800" dirty="0"/>
              <a:t>entrant et sortant :</a:t>
            </a:r>
          </a:p>
          <a:p>
            <a:pPr algn="just"/>
            <a:r>
              <a:rPr lang="fr-FR" sz="1500" b="1" dirty="0"/>
              <a:t>Trafic sortant </a:t>
            </a:r>
            <a:r>
              <a:rPr lang="fr-FR" sz="1500" dirty="0"/>
              <a:t>: définir les catégories de sites WEB que les employés sont autorisés à naviguer, implémenter une liste blanche ou noire de sites autorisés/interdits ;</a:t>
            </a:r>
          </a:p>
          <a:p>
            <a:pPr algn="just"/>
            <a:r>
              <a:rPr lang="fr-FR" sz="1500" b="1" dirty="0"/>
              <a:t>Trafic entrant </a:t>
            </a:r>
            <a:r>
              <a:rPr lang="fr-FR" sz="1500" dirty="0"/>
              <a:t>: analyser les requêtes WEB d’internet vers le serveur de e-commerce afin d’intercepter les requêtes malveillantes (injection, malware, etc.).</a:t>
            </a:r>
          </a:p>
          <a:p>
            <a:pPr algn="just"/>
            <a:endParaRPr lang="fr-FR" sz="1400" dirty="0"/>
          </a:p>
          <a:p>
            <a:pPr marL="0" indent="0" algn="just">
              <a:buNone/>
            </a:pPr>
            <a:r>
              <a:rPr lang="fr-FR" sz="1600" dirty="0"/>
              <a:t>Nous allons donc recourir à un </a:t>
            </a:r>
            <a:r>
              <a:rPr lang="fr-FR" sz="1600" b="1" dirty="0">
                <a:solidFill>
                  <a:srgbClr val="943634"/>
                </a:solidFill>
              </a:rPr>
              <a:t>proxy pour analyser les flux sortants</a:t>
            </a:r>
            <a:r>
              <a:rPr lang="fr-FR" sz="1600" dirty="0"/>
              <a:t>, et </a:t>
            </a:r>
            <a:r>
              <a:rPr lang="fr-FR" sz="1600" b="1" dirty="0">
                <a:solidFill>
                  <a:srgbClr val="943634"/>
                </a:solidFill>
              </a:rPr>
              <a:t>un reverse-proxy pour analyser les flux entrants</a:t>
            </a:r>
            <a:r>
              <a:rPr lang="fr-FR" sz="1600" dirty="0"/>
              <a:t>. Ces équipements étant en coupure, ils empêchent donc les postes de travail des utilisateurs d’être connectés directement à Internet tout en leur permettant de naviguer sur les sites autorisés. Même remarque pour le serveur WEB : celui-ci n’est plus connecté directement sur Internet, c’est le reverse-proxy qui est maintenant en frontal.</a:t>
            </a:r>
          </a:p>
          <a:p>
            <a:pPr marL="0" indent="0" algn="just">
              <a:buNone/>
            </a:pPr>
            <a:endParaRPr lang="fr-FR" sz="1600" dirty="0"/>
          </a:p>
          <a:p>
            <a:pPr marL="0" indent="0" algn="just">
              <a:buNone/>
            </a:pPr>
            <a:r>
              <a:rPr lang="fr-FR" sz="1600" dirty="0"/>
              <a:t>Puisque les </a:t>
            </a:r>
            <a:r>
              <a:rPr lang="fr-FR" sz="1600" dirty="0" err="1"/>
              <a:t>proxies</a:t>
            </a:r>
            <a:r>
              <a:rPr lang="fr-FR" sz="1600" dirty="0"/>
              <a:t> et reverse-</a:t>
            </a:r>
            <a:r>
              <a:rPr lang="fr-FR" sz="1600" dirty="0" err="1"/>
              <a:t>proxies</a:t>
            </a:r>
            <a:r>
              <a:rPr lang="fr-FR" sz="1600" dirty="0"/>
              <a:t> sont en frontal Internet, ce sont donc eux qu’il faut </a:t>
            </a:r>
            <a:r>
              <a:rPr lang="fr-FR" sz="1600" b="1" dirty="0">
                <a:solidFill>
                  <a:srgbClr val="943634"/>
                </a:solidFill>
              </a:rPr>
              <a:t>placer dans la </a:t>
            </a:r>
            <a:r>
              <a:rPr lang="fr-FR" sz="1600" b="1" dirty="0" err="1">
                <a:solidFill>
                  <a:srgbClr val="943634"/>
                </a:solidFill>
              </a:rPr>
              <a:t>DMZ</a:t>
            </a:r>
            <a:r>
              <a:rPr lang="fr-FR" sz="1600" b="1" dirty="0">
                <a:solidFill>
                  <a:srgbClr val="943634"/>
                </a:solidFill>
              </a:rPr>
              <a:t> </a:t>
            </a:r>
            <a:r>
              <a:rPr lang="fr-FR" sz="1600" dirty="0"/>
              <a:t>maintenant.</a:t>
            </a:r>
          </a:p>
          <a:p>
            <a:pPr marL="0" indent="0" algn="just">
              <a:buNone/>
            </a:pPr>
            <a:endParaRPr lang="fr-FR" sz="16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spTree>
    <p:extLst>
      <p:ext uri="{BB962C8B-B14F-4D97-AF65-F5344CB8AC3E}">
        <p14:creationId xmlns:p14="http://schemas.microsoft.com/office/powerpoint/2010/main" val="2784297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980505"/>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grpSp>
        <p:nvGrpSpPr>
          <p:cNvPr id="15" name="Groupe 14"/>
          <p:cNvGrpSpPr/>
          <p:nvPr/>
        </p:nvGrpSpPr>
        <p:grpSpPr>
          <a:xfrm>
            <a:off x="120333" y="1360240"/>
            <a:ext cx="8889875" cy="4877072"/>
            <a:chOff x="38100" y="1372076"/>
            <a:chExt cx="9067800" cy="4886117"/>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372076"/>
              <a:ext cx="90678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nvSpPr>
          <p:spPr>
            <a:xfrm>
              <a:off x="611559" y="5796528"/>
              <a:ext cx="1512168" cy="461665"/>
            </a:xfrm>
            <a:prstGeom prst="rect">
              <a:avLst/>
            </a:prstGeom>
            <a:noFill/>
          </p:spPr>
          <p:txBody>
            <a:bodyPr wrap="square" rtlCol="0">
              <a:spAutoFit/>
            </a:bodyPr>
            <a:lstStyle/>
            <a:p>
              <a:pPr algn="ctr"/>
              <a:r>
                <a:rPr lang="fr-FR" sz="1200" dirty="0">
                  <a:latin typeface="Arial" panose="020B0604020202020204" pitchFamily="34" charset="0"/>
                  <a:cs typeface="Arial" panose="020B0604020202020204" pitchFamily="34" charset="0"/>
                </a:rPr>
                <a:t>La DMZ est maintenant ici</a:t>
              </a:r>
            </a:p>
          </p:txBody>
        </p:sp>
        <p:sp>
          <p:nvSpPr>
            <p:cNvPr id="10" name="Forme libre 9"/>
            <p:cNvSpPr/>
            <p:nvPr/>
          </p:nvSpPr>
          <p:spPr>
            <a:xfrm>
              <a:off x="3491880" y="4324404"/>
              <a:ext cx="3114584" cy="581087"/>
            </a:xfrm>
            <a:custGeom>
              <a:avLst/>
              <a:gdLst>
                <a:gd name="connsiteX0" fmla="*/ 3357349 w 3385592"/>
                <a:gd name="connsiteY0" fmla="*/ 700353 h 700353"/>
                <a:gd name="connsiteX1" fmla="*/ 3316406 w 3385592"/>
                <a:gd name="connsiteY1" fmla="*/ 154442 h 700353"/>
                <a:gd name="connsiteX2" fmla="*/ 2756847 w 3385592"/>
                <a:gd name="connsiteY2" fmla="*/ 17965 h 700353"/>
                <a:gd name="connsiteX3" fmla="*/ 559558 w 3385592"/>
                <a:gd name="connsiteY3" fmla="*/ 45260 h 700353"/>
                <a:gd name="connsiteX4" fmla="*/ 0 w 3385592"/>
                <a:gd name="connsiteY4" fmla="*/ 413750 h 700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5592" h="700353">
                  <a:moveTo>
                    <a:pt x="3357349" y="700353"/>
                  </a:moveTo>
                  <a:cubicBezTo>
                    <a:pt x="3386919" y="484263"/>
                    <a:pt x="3416490" y="268173"/>
                    <a:pt x="3316406" y="154442"/>
                  </a:cubicBezTo>
                  <a:cubicBezTo>
                    <a:pt x="3216322" y="40711"/>
                    <a:pt x="3216322" y="36162"/>
                    <a:pt x="2756847" y="17965"/>
                  </a:cubicBezTo>
                  <a:cubicBezTo>
                    <a:pt x="2297372" y="-232"/>
                    <a:pt x="1019032" y="-20704"/>
                    <a:pt x="559558" y="45260"/>
                  </a:cubicBezTo>
                  <a:cubicBezTo>
                    <a:pt x="100084" y="111224"/>
                    <a:pt x="50042" y="262487"/>
                    <a:pt x="0" y="413750"/>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1487606" y="3971057"/>
              <a:ext cx="4785728" cy="780036"/>
            </a:xfrm>
            <a:custGeom>
              <a:avLst/>
              <a:gdLst>
                <a:gd name="connsiteX0" fmla="*/ 1610436 w 4785728"/>
                <a:gd name="connsiteY0" fmla="*/ 588968 h 780036"/>
                <a:gd name="connsiteX1" fmla="*/ 1733266 w 4785728"/>
                <a:gd name="connsiteY1" fmla="*/ 384251 h 780036"/>
                <a:gd name="connsiteX2" fmla="*/ 2006221 w 4785728"/>
                <a:gd name="connsiteY2" fmla="*/ 234126 h 780036"/>
                <a:gd name="connsiteX3" fmla="*/ 2579427 w 4785728"/>
                <a:gd name="connsiteY3" fmla="*/ 179535 h 780036"/>
                <a:gd name="connsiteX4" fmla="*/ 4299045 w 4785728"/>
                <a:gd name="connsiteY4" fmla="*/ 152239 h 780036"/>
                <a:gd name="connsiteX5" fmla="*/ 4640239 w 4785728"/>
                <a:gd name="connsiteY5" fmla="*/ 124944 h 780036"/>
                <a:gd name="connsiteX6" fmla="*/ 4585648 w 4785728"/>
                <a:gd name="connsiteY6" fmla="*/ 15762 h 780036"/>
                <a:gd name="connsiteX7" fmla="*/ 2320119 w 4785728"/>
                <a:gd name="connsiteY7" fmla="*/ 43057 h 780036"/>
                <a:gd name="connsiteX8" fmla="*/ 764275 w 4785728"/>
                <a:gd name="connsiteY8" fmla="*/ 56705 h 780036"/>
                <a:gd name="connsiteX9" fmla="*/ 0 w 4785728"/>
                <a:gd name="connsiteY9" fmla="*/ 780036 h 78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5728" h="780036">
                  <a:moveTo>
                    <a:pt x="1610436" y="588968"/>
                  </a:moveTo>
                  <a:cubicBezTo>
                    <a:pt x="1638869" y="516179"/>
                    <a:pt x="1667302" y="443391"/>
                    <a:pt x="1733266" y="384251"/>
                  </a:cubicBezTo>
                  <a:cubicBezTo>
                    <a:pt x="1799230" y="325111"/>
                    <a:pt x="1865194" y="268245"/>
                    <a:pt x="2006221" y="234126"/>
                  </a:cubicBezTo>
                  <a:cubicBezTo>
                    <a:pt x="2147248" y="200007"/>
                    <a:pt x="2197290" y="193183"/>
                    <a:pt x="2579427" y="179535"/>
                  </a:cubicBezTo>
                  <a:cubicBezTo>
                    <a:pt x="2961564" y="165887"/>
                    <a:pt x="3955576" y="161337"/>
                    <a:pt x="4299045" y="152239"/>
                  </a:cubicBezTo>
                  <a:cubicBezTo>
                    <a:pt x="4642514" y="143141"/>
                    <a:pt x="4592472" y="147690"/>
                    <a:pt x="4640239" y="124944"/>
                  </a:cubicBezTo>
                  <a:cubicBezTo>
                    <a:pt x="4688006" y="102198"/>
                    <a:pt x="4972335" y="29410"/>
                    <a:pt x="4585648" y="15762"/>
                  </a:cubicBezTo>
                  <a:cubicBezTo>
                    <a:pt x="4198961" y="2114"/>
                    <a:pt x="2320119" y="43057"/>
                    <a:pt x="2320119" y="43057"/>
                  </a:cubicBezTo>
                  <a:cubicBezTo>
                    <a:pt x="1683224" y="49881"/>
                    <a:pt x="1150961" y="-66125"/>
                    <a:pt x="764275" y="56705"/>
                  </a:cubicBezTo>
                  <a:cubicBezTo>
                    <a:pt x="377589" y="179535"/>
                    <a:pt x="188794" y="479785"/>
                    <a:pt x="0" y="780036"/>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orme libre 11"/>
            <p:cNvSpPr/>
            <p:nvPr/>
          </p:nvSpPr>
          <p:spPr>
            <a:xfrm>
              <a:off x="3305175" y="3355200"/>
              <a:ext cx="4972050" cy="1187907"/>
            </a:xfrm>
            <a:custGeom>
              <a:avLst/>
              <a:gdLst>
                <a:gd name="connsiteX0" fmla="*/ 4972050 w 4972050"/>
                <a:gd name="connsiteY0" fmla="*/ 435432 h 1187907"/>
                <a:gd name="connsiteX1" fmla="*/ 4705350 w 4972050"/>
                <a:gd name="connsiteY1" fmla="*/ 63957 h 1187907"/>
                <a:gd name="connsiteX2" fmla="*/ 4476750 w 4972050"/>
                <a:gd name="connsiteY2" fmla="*/ 73482 h 1187907"/>
                <a:gd name="connsiteX3" fmla="*/ 4391025 w 4972050"/>
                <a:gd name="connsiteY3" fmla="*/ 787857 h 1187907"/>
                <a:gd name="connsiteX4" fmla="*/ 3971925 w 4972050"/>
                <a:gd name="connsiteY4" fmla="*/ 930732 h 1187907"/>
                <a:gd name="connsiteX5" fmla="*/ 2514600 w 4972050"/>
                <a:gd name="connsiteY5" fmla="*/ 892632 h 1187907"/>
                <a:gd name="connsiteX6" fmla="*/ 1000125 w 4972050"/>
                <a:gd name="connsiteY6" fmla="*/ 892632 h 1187907"/>
                <a:gd name="connsiteX7" fmla="*/ 219075 w 4972050"/>
                <a:gd name="connsiteY7" fmla="*/ 997407 h 1187907"/>
                <a:gd name="connsiteX8" fmla="*/ 0 w 4972050"/>
                <a:gd name="connsiteY8" fmla="*/ 1187907 h 118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2050" h="1187907">
                  <a:moveTo>
                    <a:pt x="4972050" y="435432"/>
                  </a:moveTo>
                  <a:cubicBezTo>
                    <a:pt x="4879975" y="279857"/>
                    <a:pt x="4787900" y="124282"/>
                    <a:pt x="4705350" y="63957"/>
                  </a:cubicBezTo>
                  <a:cubicBezTo>
                    <a:pt x="4622800" y="3632"/>
                    <a:pt x="4529138" y="-47168"/>
                    <a:pt x="4476750" y="73482"/>
                  </a:cubicBezTo>
                  <a:cubicBezTo>
                    <a:pt x="4424362" y="194132"/>
                    <a:pt x="4475162" y="644982"/>
                    <a:pt x="4391025" y="787857"/>
                  </a:cubicBezTo>
                  <a:cubicBezTo>
                    <a:pt x="4306888" y="930732"/>
                    <a:pt x="4284662" y="913270"/>
                    <a:pt x="3971925" y="930732"/>
                  </a:cubicBezTo>
                  <a:cubicBezTo>
                    <a:pt x="3659188" y="948194"/>
                    <a:pt x="3009900" y="898982"/>
                    <a:pt x="2514600" y="892632"/>
                  </a:cubicBezTo>
                  <a:cubicBezTo>
                    <a:pt x="2019300" y="886282"/>
                    <a:pt x="1382712" y="875170"/>
                    <a:pt x="1000125" y="892632"/>
                  </a:cubicBezTo>
                  <a:cubicBezTo>
                    <a:pt x="617538" y="910094"/>
                    <a:pt x="385763" y="948194"/>
                    <a:pt x="219075" y="997407"/>
                  </a:cubicBezTo>
                  <a:cubicBezTo>
                    <a:pt x="52387" y="1046620"/>
                    <a:pt x="36512" y="1151395"/>
                    <a:pt x="0" y="1187907"/>
                  </a:cubicBezTo>
                </a:path>
              </a:pathLst>
            </a:custGeom>
            <a:noFill/>
            <a:ln w="38100">
              <a:solidFill>
                <a:schemeClr val="tx2"/>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p:nvPr/>
          </p:nvCxnSpPr>
          <p:spPr>
            <a:xfrm flipV="1">
              <a:off x="1861244" y="5930116"/>
              <a:ext cx="910556" cy="97244"/>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71600" y="4665280"/>
              <a:ext cx="1152128" cy="523220"/>
            </a:xfrm>
            <a:prstGeom prst="rect">
              <a:avLst/>
            </a:prstGeom>
            <a:noFill/>
          </p:spPr>
          <p:txBody>
            <a:bodyPr wrap="square" rtlCol="0">
              <a:spAutoFit/>
            </a:bodyPr>
            <a:lstStyle/>
            <a:p>
              <a:pPr algn="ctr"/>
              <a:r>
                <a:rPr lang="fr-FR" sz="1400" dirty="0"/>
                <a:t>navigation</a:t>
              </a:r>
            </a:p>
            <a:p>
              <a:pPr algn="ctr"/>
              <a:r>
                <a:rPr lang="fr-FR" sz="1400" dirty="0"/>
                <a:t>internet</a:t>
              </a:r>
            </a:p>
          </p:txBody>
        </p:sp>
      </p:grpSp>
      <p:sp>
        <p:nvSpPr>
          <p:cNvPr id="16" name="ZoneTexte 15"/>
          <p:cNvSpPr txBox="1"/>
          <p:nvPr/>
        </p:nvSpPr>
        <p:spPr>
          <a:xfrm>
            <a:off x="250825" y="6186790"/>
            <a:ext cx="7972711" cy="338554"/>
          </a:xfrm>
          <a:prstGeom prst="rect">
            <a:avLst/>
          </a:prstGeom>
          <a:noFill/>
        </p:spPr>
        <p:txBody>
          <a:bodyPr wrap="square" rtlCol="0">
            <a:spAutoFit/>
          </a:bodyPr>
          <a:lstStyle/>
          <a:p>
            <a:pPr algn="ctr"/>
            <a:r>
              <a:rPr lang="fr-FR" sz="1600" u="sng" dirty="0">
                <a:latin typeface="Arial" panose="020B0604020202020204" pitchFamily="34" charset="0"/>
                <a:cs typeface="Arial" panose="020B0604020202020204" pitchFamily="34" charset="0"/>
              </a:rPr>
              <a:t>Réseau avec un proxy et un reverse-proxy en coupure des flux de/vers Internet</a:t>
            </a:r>
          </a:p>
        </p:txBody>
      </p:sp>
    </p:spTree>
    <p:extLst>
      <p:ext uri="{BB962C8B-B14F-4D97-AF65-F5344CB8AC3E}">
        <p14:creationId xmlns:p14="http://schemas.microsoft.com/office/powerpoint/2010/main" val="1628412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3" name="Espace réservé du contenu 2"/>
          <p:cNvSpPr>
            <a:spLocks noGrp="1"/>
          </p:cNvSpPr>
          <p:nvPr>
            <p:ph idx="1"/>
          </p:nvPr>
        </p:nvSpPr>
        <p:spPr/>
        <p:txBody>
          <a:bodyPr/>
          <a:lstStyle/>
          <a:p>
            <a:pPr marL="0" indent="0" algn="just">
              <a:buNone/>
            </a:pPr>
            <a:r>
              <a:rPr lang="fr-FR" sz="1600" dirty="0"/>
              <a:t>Lorsqu’ils ont été conçus, le protocole IP et les protocoles associés (TCP, UDP, ICMP, routage…) n’ont pas pris en compte la sécurité</a:t>
            </a:r>
          </a:p>
          <a:p>
            <a:pPr algn="just"/>
            <a:r>
              <a:rPr lang="fr-FR" sz="1500" dirty="0"/>
              <a:t>« Concept sécurité » inconnu à l’époque, personne n’imaginait que ces protocoles pourraient être détournés à des fins malveillantes ;</a:t>
            </a:r>
          </a:p>
          <a:p>
            <a:pPr algn="just"/>
            <a:r>
              <a:rPr lang="fr-FR" sz="1500" b="1" dirty="0">
                <a:solidFill>
                  <a:srgbClr val="943634"/>
                </a:solidFill>
              </a:rPr>
              <a:t>Aucun mécanisme de sécurité n’est donc implémenté au sein de ces protocoles.</a:t>
            </a:r>
          </a:p>
          <a:p>
            <a:pPr marL="57150" indent="0" algn="just">
              <a:buNone/>
            </a:pPr>
            <a:endParaRPr lang="fr-FR" sz="1400" dirty="0"/>
          </a:p>
          <a:p>
            <a:pPr marL="0" indent="0" algn="just">
              <a:buNone/>
            </a:pPr>
            <a:r>
              <a:rPr lang="fr-FR" sz="1600" dirty="0"/>
              <a:t>Quelques exemples de faiblesses de ces protocoles</a:t>
            </a:r>
          </a:p>
          <a:p>
            <a:pPr algn="just"/>
            <a:r>
              <a:rPr lang="fr-FR" sz="1500" b="1" dirty="0">
                <a:solidFill>
                  <a:srgbClr val="943634"/>
                </a:solidFill>
              </a:rPr>
              <a:t>Absence d’authentification des émetteurs et récepteurs </a:t>
            </a:r>
            <a:r>
              <a:rPr lang="fr-FR" sz="1500" dirty="0"/>
              <a:t>d’un datagramme : usurpation d’adresse IP possible ;</a:t>
            </a:r>
          </a:p>
          <a:p>
            <a:pPr algn="just"/>
            <a:r>
              <a:rPr lang="fr-FR" sz="1500" b="1" dirty="0">
                <a:solidFill>
                  <a:srgbClr val="943634"/>
                </a:solidFill>
              </a:rPr>
              <a:t>Absence de chiffrement des données</a:t>
            </a:r>
            <a:r>
              <a:rPr lang="fr-FR" sz="1500" dirty="0"/>
              <a:t>, celles-ci sont donc transmises en clair. Un hacker positionné sur un réseau peut donc écouter les connexions et accéder aux données ;</a:t>
            </a:r>
          </a:p>
          <a:p>
            <a:pPr algn="just"/>
            <a:r>
              <a:rPr lang="fr-FR" sz="1500" b="1" dirty="0">
                <a:solidFill>
                  <a:srgbClr val="943634"/>
                </a:solidFill>
              </a:rPr>
              <a:t>Le routage des datagrammes peut être modifié</a:t>
            </a:r>
            <a:r>
              <a:rPr lang="fr-FR" sz="1500" b="1" dirty="0">
                <a:solidFill>
                  <a:schemeClr val="tx2"/>
                </a:solidFill>
              </a:rPr>
              <a:t> </a:t>
            </a:r>
            <a:r>
              <a:rPr lang="fr-FR" sz="1500" dirty="0"/>
              <a:t>de façon à rediriger les datagrammes vers un autre destinataire ;</a:t>
            </a:r>
          </a:p>
          <a:p>
            <a:pPr algn="just"/>
            <a:r>
              <a:rPr lang="fr-FR" sz="1500" dirty="0"/>
              <a:t>Note : l’exploitation de ces faiblesses nécessite des prérequis techniques, i.e. elles ne sont pas systématiquement applicables à tous les réseaux.</a:t>
            </a:r>
          </a:p>
          <a:p>
            <a:pPr lvl="1" algn="just"/>
            <a:endParaRPr lang="fr-FR" sz="1100" dirty="0"/>
          </a:p>
          <a:p>
            <a:pPr marL="0" indent="0" algn="just">
              <a:buNone/>
            </a:pPr>
            <a:r>
              <a:rPr lang="fr-FR" sz="1600" dirty="0"/>
              <a:t>Les diapositives suivantes illustrent ces faiblesses.</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7"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a. Préambule</a:t>
            </a:r>
          </a:p>
        </p:txBody>
      </p:sp>
    </p:spTree>
    <p:extLst>
      <p:ext uri="{BB962C8B-B14F-4D97-AF65-F5344CB8AC3E}">
        <p14:creationId xmlns:p14="http://schemas.microsoft.com/office/powerpoint/2010/main" val="9104978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2. Sécurisation d’un réseau</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99155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g. Exemple pratique de sécurisation avec un réseau simple </a:t>
            </a:r>
          </a:p>
        </p:txBody>
      </p:sp>
      <p:grpSp>
        <p:nvGrpSpPr>
          <p:cNvPr id="3" name="Groupe 2"/>
          <p:cNvGrpSpPr/>
          <p:nvPr/>
        </p:nvGrpSpPr>
        <p:grpSpPr>
          <a:xfrm>
            <a:off x="38100" y="1417662"/>
            <a:ext cx="9067800" cy="4819650"/>
            <a:chOff x="38100" y="1124744"/>
            <a:chExt cx="9067800" cy="481965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124744"/>
              <a:ext cx="9067800"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431540" y="5384299"/>
              <a:ext cx="1512168" cy="461665"/>
            </a:xfrm>
            <a:prstGeom prst="rect">
              <a:avLst/>
            </a:prstGeom>
            <a:noFill/>
          </p:spPr>
          <p:txBody>
            <a:bodyPr wrap="square" rtlCol="0">
              <a:spAutoFit/>
            </a:bodyPr>
            <a:lstStyle/>
            <a:p>
              <a:pPr algn="ctr"/>
              <a:r>
                <a:rPr lang="fr-FR" sz="1200" dirty="0">
                  <a:latin typeface="Arial" panose="020B0604020202020204" pitchFamily="34" charset="0"/>
                  <a:cs typeface="Arial" panose="020B0604020202020204" pitchFamily="34" charset="0"/>
                </a:rPr>
                <a:t>La DMZ est maintenant ici</a:t>
              </a:r>
            </a:p>
          </p:txBody>
        </p:sp>
        <p:cxnSp>
          <p:nvCxnSpPr>
            <p:cNvPr id="9" name="Connecteur droit avec flèche 8"/>
            <p:cNvCxnSpPr/>
            <p:nvPr/>
          </p:nvCxnSpPr>
          <p:spPr>
            <a:xfrm>
              <a:off x="1691680" y="5682784"/>
              <a:ext cx="1080120" cy="1"/>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Forme libre 9"/>
            <p:cNvSpPr/>
            <p:nvPr/>
          </p:nvSpPr>
          <p:spPr>
            <a:xfrm>
              <a:off x="1133475" y="3741764"/>
              <a:ext cx="4891492" cy="725461"/>
            </a:xfrm>
            <a:custGeom>
              <a:avLst/>
              <a:gdLst>
                <a:gd name="connsiteX0" fmla="*/ 0 w 4891492"/>
                <a:gd name="connsiteY0" fmla="*/ 725461 h 725461"/>
                <a:gd name="connsiteX1" fmla="*/ 838200 w 4891492"/>
                <a:gd name="connsiteY1" fmla="*/ 68236 h 725461"/>
                <a:gd name="connsiteX2" fmla="*/ 1762125 w 4891492"/>
                <a:gd name="connsiteY2" fmla="*/ 20611 h 725461"/>
                <a:gd name="connsiteX3" fmla="*/ 3028950 w 4891492"/>
                <a:gd name="connsiteY3" fmla="*/ 39661 h 725461"/>
                <a:gd name="connsiteX4" fmla="*/ 4533900 w 4891492"/>
                <a:gd name="connsiteY4" fmla="*/ 39661 h 725461"/>
                <a:gd name="connsiteX5" fmla="*/ 4867275 w 4891492"/>
                <a:gd name="connsiteY5" fmla="*/ 39661 h 725461"/>
                <a:gd name="connsiteX6" fmla="*/ 4762500 w 4891492"/>
                <a:gd name="connsiteY6" fmla="*/ 163486 h 725461"/>
                <a:gd name="connsiteX7" fmla="*/ 3943350 w 4891492"/>
                <a:gd name="connsiteY7" fmla="*/ 153961 h 725461"/>
                <a:gd name="connsiteX8" fmla="*/ 2933700 w 4891492"/>
                <a:gd name="connsiteY8" fmla="*/ 153961 h 725461"/>
                <a:gd name="connsiteX9" fmla="*/ 2447925 w 4891492"/>
                <a:gd name="connsiteY9" fmla="*/ 163486 h 725461"/>
                <a:gd name="connsiteX10" fmla="*/ 2362200 w 4891492"/>
                <a:gd name="connsiteY10" fmla="*/ 487336 h 72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1492" h="725461">
                  <a:moveTo>
                    <a:pt x="0" y="725461"/>
                  </a:moveTo>
                  <a:cubicBezTo>
                    <a:pt x="272256" y="455586"/>
                    <a:pt x="544512" y="185711"/>
                    <a:pt x="838200" y="68236"/>
                  </a:cubicBezTo>
                  <a:cubicBezTo>
                    <a:pt x="1131888" y="-49239"/>
                    <a:pt x="1762125" y="20611"/>
                    <a:pt x="1762125" y="20611"/>
                  </a:cubicBezTo>
                  <a:lnTo>
                    <a:pt x="3028950" y="39661"/>
                  </a:lnTo>
                  <a:lnTo>
                    <a:pt x="4533900" y="39661"/>
                  </a:lnTo>
                  <a:cubicBezTo>
                    <a:pt x="4840287" y="39661"/>
                    <a:pt x="4829175" y="19024"/>
                    <a:pt x="4867275" y="39661"/>
                  </a:cubicBezTo>
                  <a:cubicBezTo>
                    <a:pt x="4905375" y="60298"/>
                    <a:pt x="4916488" y="144436"/>
                    <a:pt x="4762500" y="163486"/>
                  </a:cubicBezTo>
                  <a:cubicBezTo>
                    <a:pt x="4608513" y="182536"/>
                    <a:pt x="3943350" y="153961"/>
                    <a:pt x="3943350" y="153961"/>
                  </a:cubicBezTo>
                  <a:lnTo>
                    <a:pt x="2933700" y="153961"/>
                  </a:lnTo>
                  <a:cubicBezTo>
                    <a:pt x="2684463" y="155548"/>
                    <a:pt x="2543175" y="107923"/>
                    <a:pt x="2447925" y="163486"/>
                  </a:cubicBezTo>
                  <a:cubicBezTo>
                    <a:pt x="2352675" y="219048"/>
                    <a:pt x="2357437" y="353192"/>
                    <a:pt x="2362200" y="487336"/>
                  </a:cubicBez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3710548" y="3162300"/>
              <a:ext cx="2475636" cy="1114425"/>
            </a:xfrm>
            <a:custGeom>
              <a:avLst/>
              <a:gdLst>
                <a:gd name="connsiteX0" fmla="*/ 13727 w 2475636"/>
                <a:gd name="connsiteY0" fmla="*/ 1114425 h 1114425"/>
                <a:gd name="connsiteX1" fmla="*/ 32777 w 2475636"/>
                <a:gd name="connsiteY1" fmla="*/ 885825 h 1114425"/>
                <a:gd name="connsiteX2" fmla="*/ 299477 w 2475636"/>
                <a:gd name="connsiteY2" fmla="*/ 828675 h 1114425"/>
                <a:gd name="connsiteX3" fmla="*/ 1728227 w 2475636"/>
                <a:gd name="connsiteY3" fmla="*/ 876300 h 1114425"/>
                <a:gd name="connsiteX4" fmla="*/ 2375927 w 2475636"/>
                <a:gd name="connsiteY4" fmla="*/ 828675 h 1114425"/>
                <a:gd name="connsiteX5" fmla="*/ 2433077 w 2475636"/>
                <a:gd name="connsiteY5" fmla="*/ 533400 h 1114425"/>
                <a:gd name="connsiteX6" fmla="*/ 1975877 w 2475636"/>
                <a:gd name="connsiteY6" fmla="*/ 495300 h 1114425"/>
                <a:gd name="connsiteX7" fmla="*/ 690002 w 2475636"/>
                <a:gd name="connsiteY7" fmla="*/ 485775 h 1114425"/>
                <a:gd name="connsiteX8" fmla="*/ 499502 w 2475636"/>
                <a:gd name="connsiteY8" fmla="*/ 447675 h 1114425"/>
                <a:gd name="connsiteX9" fmla="*/ 461402 w 2475636"/>
                <a:gd name="connsiteY9" fmla="*/ 0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5636" h="1114425">
                  <a:moveTo>
                    <a:pt x="13727" y="1114425"/>
                  </a:moveTo>
                  <a:cubicBezTo>
                    <a:pt x="-561" y="1023937"/>
                    <a:pt x="-14848" y="933450"/>
                    <a:pt x="32777" y="885825"/>
                  </a:cubicBezTo>
                  <a:cubicBezTo>
                    <a:pt x="80402" y="838200"/>
                    <a:pt x="16902" y="830262"/>
                    <a:pt x="299477" y="828675"/>
                  </a:cubicBezTo>
                  <a:cubicBezTo>
                    <a:pt x="582052" y="827087"/>
                    <a:pt x="1382152" y="876300"/>
                    <a:pt x="1728227" y="876300"/>
                  </a:cubicBezTo>
                  <a:cubicBezTo>
                    <a:pt x="2074302" y="876300"/>
                    <a:pt x="2258452" y="885825"/>
                    <a:pt x="2375927" y="828675"/>
                  </a:cubicBezTo>
                  <a:cubicBezTo>
                    <a:pt x="2493402" y="771525"/>
                    <a:pt x="2499752" y="588962"/>
                    <a:pt x="2433077" y="533400"/>
                  </a:cubicBezTo>
                  <a:cubicBezTo>
                    <a:pt x="2366402" y="477838"/>
                    <a:pt x="2266389" y="503237"/>
                    <a:pt x="1975877" y="495300"/>
                  </a:cubicBezTo>
                  <a:cubicBezTo>
                    <a:pt x="1685365" y="487363"/>
                    <a:pt x="936064" y="493712"/>
                    <a:pt x="690002" y="485775"/>
                  </a:cubicBezTo>
                  <a:cubicBezTo>
                    <a:pt x="443940" y="477838"/>
                    <a:pt x="537602" y="528637"/>
                    <a:pt x="499502" y="447675"/>
                  </a:cubicBezTo>
                  <a:cubicBezTo>
                    <a:pt x="461402" y="366712"/>
                    <a:pt x="461402" y="0"/>
                    <a:pt x="461402" y="0"/>
                  </a:cubicBezTo>
                </a:path>
              </a:pathLst>
            </a:custGeom>
            <a:noFill/>
            <a:ln w="38100">
              <a:solidFill>
                <a:schemeClr val="accent1">
                  <a:lumMod val="60000"/>
                  <a:lumOff val="40000"/>
                </a:schemeClr>
              </a:solidFill>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ZoneTexte 12"/>
          <p:cNvSpPr txBox="1"/>
          <p:nvPr/>
        </p:nvSpPr>
        <p:spPr>
          <a:xfrm>
            <a:off x="611560" y="6186790"/>
            <a:ext cx="7611976" cy="338554"/>
          </a:xfrm>
          <a:prstGeom prst="rect">
            <a:avLst/>
          </a:prstGeom>
          <a:noFill/>
        </p:spPr>
        <p:txBody>
          <a:bodyPr wrap="square" rtlCol="0">
            <a:spAutoFit/>
          </a:bodyPr>
          <a:lstStyle/>
          <a:p>
            <a:pPr algn="ctr"/>
            <a:r>
              <a:rPr lang="fr-FR" sz="1600" u="sng" dirty="0">
                <a:latin typeface="Arial" panose="020B0604020202020204" pitchFamily="34" charset="0"/>
                <a:cs typeface="Arial" panose="020B0604020202020204" pitchFamily="34" charset="0"/>
              </a:rPr>
              <a:t>Réseau avec un proxy et un reverse-proxy en coupure des flux de/vers Internet.</a:t>
            </a:r>
          </a:p>
        </p:txBody>
      </p:sp>
    </p:spTree>
    <p:extLst>
      <p:ext uri="{BB962C8B-B14F-4D97-AF65-F5344CB8AC3E}">
        <p14:creationId xmlns:p14="http://schemas.microsoft.com/office/powerpoint/2010/main" val="295918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p:txBody>
          <a:bodyPr/>
          <a:lstStyle/>
          <a:p>
            <a:r>
              <a:rPr lang="fr-FR" dirty="0"/>
              <a:t>Merci de votre attention</a:t>
            </a:r>
          </a:p>
        </p:txBody>
      </p:sp>
      <p:sp>
        <p:nvSpPr>
          <p:cNvPr id="4" name="ZoneTexte 3">
            <a:extLst>
              <a:ext uri="{FF2B5EF4-FFF2-40B4-BE49-F238E27FC236}">
                <a16:creationId xmlns:a16="http://schemas.microsoft.com/office/drawing/2014/main" id="{96DF7E21-47CD-02A0-381D-4DF4A9A9942D}"/>
              </a:ext>
            </a:extLst>
          </p:cNvPr>
          <p:cNvSpPr txBox="1"/>
          <p:nvPr/>
        </p:nvSpPr>
        <p:spPr>
          <a:xfrm>
            <a:off x="251520" y="5373216"/>
            <a:ext cx="8568952" cy="592470"/>
          </a:xfrm>
          <a:prstGeom prst="rect">
            <a:avLst/>
          </a:prstGeom>
          <a:noFill/>
        </p:spPr>
        <p:txBody>
          <a:bodyPr wrap="square">
            <a:spAutoFit/>
          </a:bodyPr>
          <a:lstStyle/>
          <a:p>
            <a:pPr algn="ctr"/>
            <a:r>
              <a:rPr lang="fr-FR" sz="1100" dirty="0"/>
              <a:t>Document adapté par François </a:t>
            </a:r>
            <a:r>
              <a:rPr lang="fr-FR" sz="1100" dirty="0" err="1"/>
              <a:t>Lacomme</a:t>
            </a:r>
            <a:r>
              <a:rPr lang="fr-FR" sz="1100" dirty="0"/>
              <a:t> pour </a:t>
            </a:r>
            <a:r>
              <a:rPr lang="fr-FR" sz="1100" dirty="0">
                <a:latin typeface="Dax" panose="00000400000000000000" pitchFamily="2" charset="0"/>
              </a:rPr>
              <a:t>SEC105 - Architectures et bonnes pratiques de la sécurité des réseaux, des systèmes, des données et des applications.</a:t>
            </a:r>
            <a:br>
              <a:rPr lang="fr-FR" sz="1200" dirty="0">
                <a:latin typeface="Dax" panose="00000400000000000000" pitchFamily="2" charset="0"/>
              </a:rPr>
            </a:br>
            <a:r>
              <a:rPr lang="fr-FR" sz="1000" i="1" dirty="0">
                <a:latin typeface="DaxCondensed" panose="00000400000000000000" pitchFamily="2" charset="0"/>
              </a:rPr>
              <a:t>OFA Millau – Licence Informatique et Concepteur Architecte Informatique (toutes spécialités)</a:t>
            </a:r>
            <a:endParaRPr lang="fr-FR" sz="1200" dirty="0"/>
          </a:p>
        </p:txBody>
      </p:sp>
      <p:sp>
        <p:nvSpPr>
          <p:cNvPr id="2" name="Espace réservé de la date 1">
            <a:extLst>
              <a:ext uri="{FF2B5EF4-FFF2-40B4-BE49-F238E27FC236}">
                <a16:creationId xmlns:a16="http://schemas.microsoft.com/office/drawing/2014/main" id="{DB4C6B61-31C9-4138-A203-3E09701F0000}"/>
              </a:ext>
            </a:extLst>
          </p:cNvPr>
          <p:cNvSpPr>
            <a:spLocks noGrp="1"/>
          </p:cNvSpPr>
          <p:nvPr>
            <p:ph type="dt" sz="half" idx="10"/>
          </p:nvPr>
        </p:nvSpPr>
        <p:spPr/>
        <p:txBody>
          <a:bodyPr/>
          <a:lstStyle/>
          <a:p>
            <a:pPr>
              <a:defRPr/>
            </a:pPr>
            <a:r>
              <a:rPr lang="fr-FR"/>
              <a:t>19/12/2024</a:t>
            </a:r>
            <a:endParaRPr lang="fr-FR" dirty="0"/>
          </a:p>
        </p:txBody>
      </p:sp>
    </p:spTree>
    <p:extLst>
      <p:ext uri="{BB962C8B-B14F-4D97-AF65-F5344CB8AC3E}">
        <p14:creationId xmlns:p14="http://schemas.microsoft.com/office/powerpoint/2010/main" val="3829935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7"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 Exemple d’attaque par réflexion</a:t>
            </a:r>
          </a:p>
          <a:p>
            <a:endParaRPr lang="fr-FR" dirty="0"/>
          </a:p>
        </p:txBody>
      </p:sp>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185560" cy="505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42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7"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r>
              <a:rPr lang="fr-FR" dirty="0"/>
              <a:t>b. Exemple d’attaque par réflexion</a:t>
            </a:r>
          </a:p>
          <a:p>
            <a:endParaRPr lang="fr-FR" dirty="0"/>
          </a:p>
        </p:txBody>
      </p:sp>
      <p:sp>
        <p:nvSpPr>
          <p:cNvPr id="9" name="Espace réservé du contenu 2"/>
          <p:cNvSpPr>
            <a:spLocks noGrp="1"/>
          </p:cNvSpPr>
          <p:nvPr>
            <p:ph idx="1"/>
          </p:nvPr>
        </p:nvSpPr>
        <p:spPr>
          <a:xfrm>
            <a:off x="457200" y="1700808"/>
            <a:ext cx="8229600" cy="4608512"/>
          </a:xfrm>
        </p:spPr>
        <p:txBody>
          <a:bodyPr/>
          <a:lstStyle/>
          <a:p>
            <a:pPr marL="0" indent="0" algn="just">
              <a:buNone/>
            </a:pPr>
            <a:r>
              <a:rPr lang="fr-FR" sz="1800" b="1" dirty="0">
                <a:solidFill>
                  <a:srgbClr val="943634"/>
                </a:solidFill>
                <a:sym typeface="Wingdings"/>
              </a:rPr>
              <a:t>But de l’attaque</a:t>
            </a:r>
          </a:p>
          <a:p>
            <a:pPr algn="just"/>
            <a:r>
              <a:rPr lang="fr-FR" sz="1800" dirty="0">
                <a:sym typeface="Wingdings"/>
              </a:rPr>
              <a:t>porter atteinte aux performances d’un système cible (déni de service).</a:t>
            </a:r>
          </a:p>
          <a:p>
            <a:pPr marL="0" indent="0" algn="just">
              <a:buNone/>
            </a:pPr>
            <a:endParaRPr lang="fr-FR" sz="1800" dirty="0">
              <a:sym typeface="Wingdings"/>
            </a:endParaRPr>
          </a:p>
          <a:p>
            <a:pPr marL="0" indent="0" algn="just">
              <a:buNone/>
            </a:pPr>
            <a:r>
              <a:rPr lang="fr-FR" sz="1800" b="1" dirty="0">
                <a:solidFill>
                  <a:srgbClr val="943634"/>
                </a:solidFill>
                <a:sym typeface="Wingdings"/>
              </a:rPr>
              <a:t>Quelles sont les caractéristiques de l’attaque ?</a:t>
            </a:r>
          </a:p>
          <a:p>
            <a:pPr algn="just"/>
            <a:r>
              <a:rPr lang="fr-FR" sz="1800" dirty="0">
                <a:sym typeface="Wingdings"/>
              </a:rPr>
              <a:t>usurpation d’adresse IP ;</a:t>
            </a:r>
          </a:p>
          <a:p>
            <a:pPr algn="just"/>
            <a:r>
              <a:rPr lang="fr-FR" sz="1800" dirty="0">
                <a:sym typeface="Wingdings"/>
              </a:rPr>
              <a:t>réflexion de trafic en ayant recours à des systèmes tiers « innocents ».</a:t>
            </a:r>
          </a:p>
          <a:p>
            <a:pPr marL="0" indent="0" algn="just">
              <a:buNone/>
            </a:pPr>
            <a:endParaRPr lang="fr-FR" sz="1800" dirty="0">
              <a:sym typeface="Wingdings"/>
            </a:endParaRPr>
          </a:p>
          <a:p>
            <a:pPr marL="0" indent="0" algn="just">
              <a:buNone/>
            </a:pPr>
            <a:r>
              <a:rPr lang="fr-FR" sz="1800" b="1" dirty="0">
                <a:solidFill>
                  <a:srgbClr val="943634"/>
                </a:solidFill>
                <a:sym typeface="Wingdings"/>
              </a:rPr>
              <a:t>Séquences de l’attaque</a:t>
            </a:r>
          </a:p>
          <a:p>
            <a:pPr marL="363538" indent="0" algn="just">
              <a:buNone/>
            </a:pPr>
            <a:r>
              <a:rPr lang="fr-FR" sz="1800" dirty="0">
                <a:sym typeface="Wingdings"/>
              </a:rPr>
              <a:t> Un attaquant envoie des paquets PING à des systèmes tiers joignables en indiquant l</a:t>
            </a:r>
            <a:r>
              <a:rPr lang="fr-FR" sz="1800" b="1" dirty="0">
                <a:sym typeface="Wingdings"/>
              </a:rPr>
              <a:t>’@IP de la future victime</a:t>
            </a:r>
            <a:r>
              <a:rPr lang="fr-FR" sz="1800" dirty="0">
                <a:sym typeface="Wingdings"/>
              </a:rPr>
              <a:t> comme @IP source ;</a:t>
            </a:r>
          </a:p>
          <a:p>
            <a:pPr marL="363538" indent="0" algn="just">
              <a:buNone/>
            </a:pPr>
            <a:r>
              <a:rPr lang="fr-FR" sz="1800" dirty="0">
                <a:sym typeface="Wingdings"/>
              </a:rPr>
              <a:t> Chaque système pense ainsi recevoir un PING de la part d’un système distant, et chacun va répondre à ce PING ;</a:t>
            </a:r>
          </a:p>
          <a:p>
            <a:pPr marL="363538" indent="0" algn="just">
              <a:buNone/>
            </a:pPr>
            <a:r>
              <a:rPr lang="fr-FR" sz="1800" dirty="0">
                <a:sym typeface="Wingdings"/>
              </a:rPr>
              <a:t> Avec suffisamment de ressources, l’attaquant sera en mesure de faire générer suffisamment de trafic pour affecter les performances de la victime.</a:t>
            </a:r>
          </a:p>
          <a:p>
            <a:pPr marL="0" indent="0" algn="just">
              <a:buNone/>
            </a:pPr>
            <a:endParaRPr lang="fr-FR" sz="1800" dirty="0"/>
          </a:p>
        </p:txBody>
      </p:sp>
    </p:spTree>
    <p:extLst>
      <p:ext uri="{BB962C8B-B14F-4D97-AF65-F5344CB8AC3E}">
        <p14:creationId xmlns:p14="http://schemas.microsoft.com/office/powerpoint/2010/main" val="271397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dirty="0"/>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a:t>c. Exemples d’écoute de trafic</a:t>
            </a:r>
          </a:p>
          <a:p>
            <a:endParaRPr lang="fr-FR" dirty="0"/>
          </a:p>
        </p:txBody>
      </p:sp>
      <p:sp>
        <p:nvSpPr>
          <p:cNvPr id="7" name="Espace réservé du contenu 2"/>
          <p:cNvSpPr txBox="1">
            <a:spLocks/>
          </p:cNvSpPr>
          <p:nvPr/>
        </p:nvSpPr>
        <p:spPr>
          <a:xfrm>
            <a:off x="251520" y="4941168"/>
            <a:ext cx="4392488"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200" b="1" dirty="0">
                <a:solidFill>
                  <a:srgbClr val="943634"/>
                </a:solidFill>
                <a:latin typeface="Arial" panose="020B0604020202020204" pitchFamily="34" charset="0"/>
                <a:cs typeface="Arial" panose="020B0604020202020204" pitchFamily="34" charset="0"/>
                <a:sym typeface="Wingdings"/>
              </a:rPr>
              <a:t>Écoute passive</a:t>
            </a:r>
          </a:p>
          <a:p>
            <a:pPr marL="0" indent="0">
              <a:buFont typeface="Arial" panose="020B0604020202020204" pitchFamily="34" charset="0"/>
              <a:buNone/>
            </a:pPr>
            <a:r>
              <a:rPr lang="fr-FR" sz="1600" dirty="0">
                <a:latin typeface="Arial" panose="020B0604020202020204" pitchFamily="34" charset="0"/>
                <a:cs typeface="Arial" panose="020B0604020202020204" pitchFamily="34" charset="0"/>
                <a:sym typeface="Wingdings"/>
              </a:rPr>
              <a:t>L’attaquant est en mesure d’écouter les conversations entre A et B (atteinte à la </a:t>
            </a:r>
            <a:r>
              <a:rPr lang="fr-FR" sz="1600" b="1" i="1" dirty="0">
                <a:solidFill>
                  <a:srgbClr val="943634"/>
                </a:solidFill>
                <a:latin typeface="Arial" panose="020B0604020202020204" pitchFamily="34" charset="0"/>
                <a:cs typeface="Arial" panose="020B0604020202020204" pitchFamily="34" charset="0"/>
                <a:sym typeface="Wingdings"/>
              </a:rPr>
              <a:t>confidentialité</a:t>
            </a:r>
            <a:r>
              <a:rPr lang="fr-FR" sz="1600" dirty="0">
                <a:solidFill>
                  <a:srgbClr val="943634"/>
                </a:solidFill>
                <a:latin typeface="Arial" panose="020B0604020202020204" pitchFamily="34" charset="0"/>
                <a:cs typeface="Arial" panose="020B0604020202020204" pitchFamily="34" charset="0"/>
                <a:sym typeface="Wingdings"/>
              </a:rPr>
              <a:t> </a:t>
            </a:r>
            <a:r>
              <a:rPr lang="fr-FR" sz="1600" dirty="0">
                <a:latin typeface="Arial" panose="020B0604020202020204" pitchFamily="34" charset="0"/>
                <a:cs typeface="Arial" panose="020B0604020202020204" pitchFamily="34" charset="0"/>
                <a:sym typeface="Wingdings"/>
              </a:rPr>
              <a:t>des échanges).</a:t>
            </a:r>
            <a:endParaRPr lang="fr-FR" sz="1800" dirty="0">
              <a:latin typeface="Arial" panose="020B0604020202020204" pitchFamily="34" charset="0"/>
              <a:cs typeface="Arial" panose="020B0604020202020204" pitchFamily="34" charset="0"/>
              <a:sym typeface="Wingdings"/>
            </a:endParaRPr>
          </a:p>
        </p:txBody>
      </p:sp>
      <p:sp>
        <p:nvSpPr>
          <p:cNvPr id="8" name="Espace réservé du contenu 2"/>
          <p:cNvSpPr txBox="1">
            <a:spLocks/>
          </p:cNvSpPr>
          <p:nvPr/>
        </p:nvSpPr>
        <p:spPr>
          <a:xfrm>
            <a:off x="4788024" y="4941168"/>
            <a:ext cx="4248472"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200" b="1" dirty="0">
                <a:solidFill>
                  <a:srgbClr val="943634"/>
                </a:solidFill>
                <a:latin typeface="Arial" panose="020B0604020202020204" pitchFamily="34" charset="0"/>
                <a:cs typeface="Arial" panose="020B0604020202020204" pitchFamily="34" charset="0"/>
                <a:sym typeface="Wingdings"/>
              </a:rPr>
              <a:t>Écoute active</a:t>
            </a:r>
          </a:p>
          <a:p>
            <a:pPr marL="0" indent="0">
              <a:buFont typeface="Arial" panose="020B0604020202020204" pitchFamily="34" charset="0"/>
              <a:buNone/>
            </a:pPr>
            <a:r>
              <a:rPr lang="fr-FR" sz="1600" dirty="0">
                <a:latin typeface="Arial" panose="020B0604020202020204" pitchFamily="34" charset="0"/>
                <a:cs typeface="Arial" panose="020B0604020202020204" pitchFamily="34" charset="0"/>
                <a:sym typeface="Wingdings"/>
              </a:rPr>
              <a:t>L’attaquant est en mesure de s’insérer dans la conversation entre A et B sans que ceux-ci le sachent (atteinte à la </a:t>
            </a:r>
            <a:r>
              <a:rPr lang="fr-FR" sz="1600" b="1" i="1" dirty="0">
                <a:solidFill>
                  <a:srgbClr val="943634"/>
                </a:solidFill>
                <a:latin typeface="Arial" panose="020B0604020202020204" pitchFamily="34" charset="0"/>
                <a:cs typeface="Arial" panose="020B0604020202020204" pitchFamily="34" charset="0"/>
                <a:sym typeface="Wingdings"/>
              </a:rPr>
              <a:t>confidentialité</a:t>
            </a:r>
            <a:r>
              <a:rPr lang="fr-FR" sz="1600" dirty="0">
                <a:solidFill>
                  <a:srgbClr val="943634"/>
                </a:solidFill>
                <a:latin typeface="Arial" panose="020B0604020202020204" pitchFamily="34" charset="0"/>
                <a:cs typeface="Arial" panose="020B0604020202020204" pitchFamily="34" charset="0"/>
                <a:sym typeface="Wingdings"/>
              </a:rPr>
              <a:t> </a:t>
            </a:r>
            <a:r>
              <a:rPr lang="fr-FR" sz="1600" dirty="0">
                <a:latin typeface="Arial" panose="020B0604020202020204" pitchFamily="34" charset="0"/>
                <a:cs typeface="Arial" panose="020B0604020202020204" pitchFamily="34" charset="0"/>
                <a:sym typeface="Wingdings"/>
              </a:rPr>
              <a:t>et à l’</a:t>
            </a:r>
            <a:r>
              <a:rPr lang="fr-FR" sz="1600" b="1" i="1" dirty="0">
                <a:solidFill>
                  <a:srgbClr val="943634"/>
                </a:solidFill>
                <a:latin typeface="Arial" panose="020B0604020202020204" pitchFamily="34" charset="0"/>
                <a:cs typeface="Arial" panose="020B0604020202020204" pitchFamily="34" charset="0"/>
                <a:sym typeface="Wingdings"/>
              </a:rPr>
              <a:t>intégrité</a:t>
            </a:r>
            <a:r>
              <a:rPr lang="fr-FR" sz="1600" dirty="0">
                <a:solidFill>
                  <a:srgbClr val="943634"/>
                </a:solidFill>
                <a:latin typeface="Arial" panose="020B0604020202020204" pitchFamily="34" charset="0"/>
                <a:cs typeface="Arial" panose="020B0604020202020204" pitchFamily="34" charset="0"/>
                <a:sym typeface="Wingdings"/>
              </a:rPr>
              <a:t> </a:t>
            </a:r>
            <a:r>
              <a:rPr lang="fr-FR" sz="1600" dirty="0">
                <a:latin typeface="Arial" panose="020B0604020202020204" pitchFamily="34" charset="0"/>
                <a:cs typeface="Arial" panose="020B0604020202020204" pitchFamily="34" charset="0"/>
                <a:sym typeface="Wingdings"/>
              </a:rPr>
              <a:t>des échanges).</a:t>
            </a:r>
            <a:endParaRPr lang="fr-FR" sz="1900" dirty="0">
              <a:latin typeface="Arial" panose="020B0604020202020204" pitchFamily="34" charset="0"/>
              <a:cs typeface="Arial" panose="020B0604020202020204" pitchFamily="34" charset="0"/>
              <a:sym typeface="Wingdings"/>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6792"/>
            <a:ext cx="2762047" cy="336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241" y="1556792"/>
            <a:ext cx="2780159" cy="336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0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a:t>d. Exemple de modification du routage des datagrammes IP</a:t>
            </a:r>
          </a:p>
          <a:p>
            <a:endParaRPr lang="fr-FR" dirty="0"/>
          </a:p>
        </p:txBody>
      </p:sp>
      <p:sp>
        <p:nvSpPr>
          <p:cNvPr id="7" name="Espace réservé du contenu 2"/>
          <p:cNvSpPr txBox="1">
            <a:spLocks/>
          </p:cNvSpPr>
          <p:nvPr/>
        </p:nvSpPr>
        <p:spPr>
          <a:xfrm>
            <a:off x="4499992" y="1628800"/>
            <a:ext cx="4644008"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dirty="0">
                <a:latin typeface="Arial" panose="020B0604020202020204" pitchFamily="34" charset="0"/>
                <a:cs typeface="Arial" panose="020B0604020202020204" pitchFamily="34" charset="0"/>
                <a:sym typeface="Wingdings"/>
              </a:rPr>
              <a:t>Chaque routeur possède une table de routage qui indique vers quel routeur voisin transmettre les datagrammes. Cette table peut être mise à jour dynamiquement en fonction des évènements réseaux (protocoles BGP, RIP, OSPF, etc.).</a:t>
            </a: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1" y="1509238"/>
            <a:ext cx="4234535" cy="2135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contenu 2"/>
          <p:cNvSpPr txBox="1">
            <a:spLocks/>
          </p:cNvSpPr>
          <p:nvPr/>
        </p:nvSpPr>
        <p:spPr>
          <a:xfrm>
            <a:off x="4499992" y="3429000"/>
            <a:ext cx="4566168"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1600" dirty="0">
                <a:latin typeface="Arial" panose="020B0604020202020204" pitchFamily="34" charset="0"/>
                <a:cs typeface="Arial" panose="020B0604020202020204" pitchFamily="34" charset="0"/>
                <a:sym typeface="Wingdings"/>
              </a:rPr>
              <a:t>But de l’attaque : </a:t>
            </a:r>
            <a:r>
              <a:rPr lang="fr-FR" sz="1600" b="1" dirty="0">
                <a:solidFill>
                  <a:srgbClr val="943634"/>
                </a:solidFill>
                <a:latin typeface="Arial" panose="020B0604020202020204" pitchFamily="34" charset="0"/>
                <a:cs typeface="Arial" panose="020B0604020202020204" pitchFamily="34" charset="0"/>
                <a:sym typeface="Wingdings"/>
              </a:rPr>
              <a:t>dérouter les paquets </a:t>
            </a:r>
            <a:r>
              <a:rPr lang="fr-FR" sz="1600" dirty="0">
                <a:latin typeface="Arial" panose="020B0604020202020204" pitchFamily="34" charset="0"/>
                <a:cs typeface="Arial" panose="020B0604020202020204" pitchFamily="34" charset="0"/>
                <a:sym typeface="Wingdings"/>
              </a:rPr>
              <a:t>à destination du réseau E, vers le réseau F maitrisé par l’attaquant.</a:t>
            </a:r>
          </a:p>
          <a:p>
            <a:pPr marL="0" indent="0">
              <a:buFont typeface="Arial" panose="020B0604020202020204" pitchFamily="34" charset="0"/>
              <a:buNone/>
            </a:pPr>
            <a:r>
              <a:rPr lang="fr-FR" sz="1400" dirty="0">
                <a:latin typeface="Arial" panose="020B0604020202020204" pitchFamily="34" charset="0"/>
                <a:cs typeface="Arial" panose="020B0604020202020204" pitchFamily="34" charset="0"/>
                <a:sym typeface="Wingdings"/>
              </a:rPr>
              <a:t>Méthode :</a:t>
            </a:r>
          </a:p>
          <a:p>
            <a:pPr marL="0" indent="0">
              <a:buNone/>
            </a:pPr>
            <a:r>
              <a:rPr lang="fr-FR" sz="1400" dirty="0">
                <a:latin typeface="Arial" panose="020B0604020202020204" pitchFamily="34" charset="0"/>
                <a:cs typeface="Arial" panose="020B0604020202020204" pitchFamily="34" charset="0"/>
                <a:sym typeface="Wingdings"/>
              </a:rPr>
              <a:t> L’attaquant utilise une faiblesse du protocole de routage pour indiquer au routeur C que le routeur D est indisponible, et que le routeur F peut router les paquets vers E ;</a:t>
            </a:r>
          </a:p>
          <a:p>
            <a:pPr marL="0" indent="0">
              <a:buNone/>
            </a:pPr>
            <a:r>
              <a:rPr lang="fr-FR" sz="1400" dirty="0">
                <a:latin typeface="Arial" panose="020B0604020202020204" pitchFamily="34" charset="0"/>
                <a:cs typeface="Arial" panose="020B0604020202020204" pitchFamily="34" charset="0"/>
                <a:sym typeface="Wingdings"/>
              </a:rPr>
              <a:t> le routeur C transfère donc à F les paquets pour E, afin qu’ils puissent être routés à destination ;</a:t>
            </a:r>
          </a:p>
          <a:p>
            <a:pPr marL="0" indent="0">
              <a:buNone/>
            </a:pPr>
            <a:r>
              <a:rPr lang="fr-FR" sz="1400" dirty="0">
                <a:latin typeface="Arial" panose="020B0604020202020204" pitchFamily="34" charset="0"/>
                <a:cs typeface="Arial" panose="020B0604020202020204" pitchFamily="34" charset="0"/>
                <a:sym typeface="Wingdings"/>
              </a:rPr>
              <a:t> Selon le but visé par l’attaquant, celui-ci peut décider de router ou non les paquets vers E.</a:t>
            </a:r>
          </a:p>
          <a:p>
            <a:pPr marL="0" indent="0">
              <a:buNone/>
            </a:pPr>
            <a:endParaRPr lang="fr-FR" sz="1400" dirty="0">
              <a:latin typeface="Arial" panose="020B0604020202020204" pitchFamily="34" charset="0"/>
              <a:cs typeface="Arial" panose="020B0604020202020204" pitchFamily="34" charset="0"/>
              <a:sym typeface="Wingdings"/>
            </a:endParaRPr>
          </a:p>
          <a:p>
            <a:pPr marL="0" indent="0">
              <a:buNone/>
            </a:pPr>
            <a:endParaRPr lang="fr-FR" sz="1400" dirty="0">
              <a:latin typeface="Arial" panose="020B0604020202020204" pitchFamily="34" charset="0"/>
              <a:cs typeface="Arial" panose="020B0604020202020204" pitchFamily="34" charset="0"/>
              <a:sym typeface="Wingdings"/>
            </a:endParaRP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28" y="4149080"/>
            <a:ext cx="4283019"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8889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dirty="0"/>
              <a:t>1. </a:t>
            </a:r>
            <a:r>
              <a:rPr lang="fr-FR" dirty="0"/>
              <a:t>La sécurité du protocole IP</a:t>
            </a:r>
          </a:p>
        </p:txBody>
      </p:sp>
      <p:sp>
        <p:nvSpPr>
          <p:cNvPr id="3" name="Espace réservé du contenu 2"/>
          <p:cNvSpPr>
            <a:spLocks noGrp="1"/>
          </p:cNvSpPr>
          <p:nvPr>
            <p:ph idx="1"/>
          </p:nvPr>
        </p:nvSpPr>
        <p:spPr/>
        <p:txBody>
          <a:bodyPr/>
          <a:lstStyle/>
          <a:p>
            <a:pPr marL="0" indent="0" algn="just">
              <a:buNone/>
            </a:pPr>
            <a:r>
              <a:rPr lang="fr-FR" sz="2000" dirty="0"/>
              <a:t>Ainsi, il est nécessaire de </a:t>
            </a:r>
            <a:r>
              <a:rPr lang="fr-FR" sz="2000" b="1" dirty="0">
                <a:solidFill>
                  <a:srgbClr val="943634"/>
                </a:solidFill>
              </a:rPr>
              <a:t>mettre en œuvre des mécanismes de sécurité complémentaires</a:t>
            </a:r>
            <a:r>
              <a:rPr lang="fr-FR" sz="2000" dirty="0"/>
              <a:t> afin de réduire et maitriser les risques émanant des protocoles historiques régissant les réseaux.</a:t>
            </a:r>
          </a:p>
          <a:p>
            <a:pPr marL="0" indent="0" algn="just">
              <a:buNone/>
            </a:pPr>
            <a:endParaRPr lang="fr-FR" sz="2000" dirty="0"/>
          </a:p>
          <a:p>
            <a:pPr marL="0" indent="0" algn="just">
              <a:buNone/>
            </a:pPr>
            <a:r>
              <a:rPr lang="fr-FR" sz="2000" dirty="0"/>
              <a:t>Exemple de mécanismes :</a:t>
            </a:r>
          </a:p>
          <a:p>
            <a:pPr algn="just"/>
            <a:r>
              <a:rPr lang="fr-FR" sz="1600" dirty="0"/>
              <a:t>Chiffrement des communications ;</a:t>
            </a:r>
          </a:p>
          <a:p>
            <a:pPr algn="just"/>
            <a:r>
              <a:rPr lang="fr-FR" sz="1600" dirty="0"/>
              <a:t>Authentification des entités ;</a:t>
            </a:r>
          </a:p>
          <a:p>
            <a:pPr algn="just"/>
            <a:r>
              <a:rPr lang="fr-FR" sz="1600" dirty="0"/>
              <a:t>Cloisonnement réseau ;</a:t>
            </a:r>
          </a:p>
          <a:p>
            <a:pPr algn="just"/>
            <a:r>
              <a:rPr lang="fr-FR" sz="1600" dirty="0"/>
              <a:t>Filtrage ;</a:t>
            </a:r>
          </a:p>
          <a:p>
            <a:pPr algn="just"/>
            <a:r>
              <a:rPr lang="fr-FR" sz="1600" dirty="0"/>
              <a:t>Dimensionnement adapté des infrastructures ;</a:t>
            </a:r>
          </a:p>
          <a:p>
            <a:pPr algn="just"/>
            <a:r>
              <a:rPr lang="fr-FR" sz="1600" dirty="0"/>
              <a:t>Règles de renforcement des configurations des équipements ;</a:t>
            </a:r>
          </a:p>
          <a:p>
            <a:pPr algn="just"/>
            <a:r>
              <a:rPr lang="fr-FR" sz="1600" dirty="0"/>
              <a:t>Supervision des équipements ;</a:t>
            </a:r>
          </a:p>
          <a:p>
            <a:pPr algn="just"/>
            <a:r>
              <a:rPr lang="fr-FR" sz="1600" dirty="0"/>
              <a:t>etc.</a:t>
            </a:r>
          </a:p>
          <a:p>
            <a:endParaRPr lang="fr-FR" sz="1800" dirty="0"/>
          </a:p>
        </p:txBody>
      </p:sp>
      <p:sp>
        <p:nvSpPr>
          <p:cNvPr id="4" name="Espace réservé de la date 3"/>
          <p:cNvSpPr>
            <a:spLocks noGrp="1"/>
          </p:cNvSpPr>
          <p:nvPr>
            <p:ph type="dt" sz="half" idx="10"/>
          </p:nvPr>
        </p:nvSpPr>
        <p:spPr/>
        <p:txBody>
          <a:bodyPr/>
          <a:lstStyle/>
          <a:p>
            <a:pPr>
              <a:defRPr/>
            </a:pPr>
            <a:r>
              <a:rPr lang="fr-FR"/>
              <a:t>19/12/2024</a:t>
            </a:r>
            <a:endParaRPr lang="fr-FR" dirty="0"/>
          </a:p>
        </p:txBody>
      </p:sp>
      <p:sp>
        <p:nvSpPr>
          <p:cNvPr id="5" name="Espace réservé du pied de page 4"/>
          <p:cNvSpPr>
            <a:spLocks noGrp="1"/>
          </p:cNvSpPr>
          <p:nvPr>
            <p:ph type="ftr" sz="quarter" idx="11"/>
          </p:nvPr>
        </p:nvSpPr>
        <p:spPr/>
        <p:txBody>
          <a:bodyPr/>
          <a:lstStyle/>
          <a:p>
            <a:pPr>
              <a:defRPr/>
            </a:pPr>
            <a:r>
              <a:rPr lang="fr-FR"/>
              <a:t>Sensibilisation et initiation à la cybersécurité</a:t>
            </a:r>
          </a:p>
        </p:txBody>
      </p:sp>
      <p:sp>
        <p:nvSpPr>
          <p:cNvPr id="6" name="Espace réservé du texte 55"/>
          <p:cNvSpPr txBox="1">
            <a:spLocks/>
          </p:cNvSpPr>
          <p:nvPr/>
        </p:nvSpPr>
        <p:spPr>
          <a:xfrm>
            <a:off x="250825" y="1052512"/>
            <a:ext cx="8713663" cy="5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eaLnBrk="0" hangingPunct="0">
              <a:spcBef>
                <a:spcPct val="20000"/>
              </a:spcBef>
              <a:buFont typeface="Arial" charset="0"/>
              <a:buNone/>
              <a:defRPr sz="2000" b="1" i="1" u="none">
                <a:latin typeface="Arial" panose="020B0604020202020204" pitchFamily="34" charset="0"/>
                <a:cs typeface="Arial" panose="020B0604020202020204" pitchFamily="34" charset="0"/>
              </a:defRPr>
            </a:lvl1pPr>
            <a:lvl2pPr marL="742950" indent="-285750" eaLnBrk="0" hangingPunct="0">
              <a:spcBef>
                <a:spcPct val="20000"/>
              </a:spcBef>
              <a:buFont typeface="Arial" charset="0"/>
              <a:buChar char="–"/>
              <a:defRPr sz="2800">
                <a:latin typeface="Arial" panose="020B0604020202020204" pitchFamily="34" charset="0"/>
                <a:cs typeface="Arial" panose="020B0604020202020204" pitchFamily="34" charset="0"/>
              </a:defRPr>
            </a:lvl2pPr>
            <a:lvl3pPr marL="1143000" indent="-228600" eaLnBrk="0" hangingPunct="0">
              <a:spcBef>
                <a:spcPct val="20000"/>
              </a:spcBef>
              <a:buFont typeface="Arial" charset="0"/>
              <a:buChar char="•"/>
              <a:defRPr sz="2400">
                <a:latin typeface="Arial" panose="020B0604020202020204" pitchFamily="34" charset="0"/>
                <a:cs typeface="Arial" panose="020B0604020202020204" pitchFamily="34" charset="0"/>
              </a:defRPr>
            </a:lvl3pPr>
            <a:lvl4pPr marL="16002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4pPr>
            <a:lvl5pPr marL="2057400" indent="-228600" eaLnBrk="0" hangingPunct="0">
              <a:spcBef>
                <a:spcPct val="20000"/>
              </a:spcBef>
              <a:buFont typeface="Arial" charset="0"/>
              <a:buChar char="»"/>
              <a:defRPr sz="200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lgn="just"/>
            <a:r>
              <a:rPr lang="fr-FR" dirty="0"/>
              <a:t>e. Sécurisation du protocole IP</a:t>
            </a:r>
          </a:p>
        </p:txBody>
      </p:sp>
    </p:spTree>
    <p:extLst>
      <p:ext uri="{BB962C8B-B14F-4D97-AF65-F5344CB8AC3E}">
        <p14:creationId xmlns:p14="http://schemas.microsoft.com/office/powerpoint/2010/main" val="18522874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3842</Words>
  <Application>Microsoft Macintosh PowerPoint</Application>
  <PresentationFormat>Affichage à l'écran (4:3)</PresentationFormat>
  <Paragraphs>398</Paragraphs>
  <Slides>41</Slides>
  <Notes>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41</vt:i4>
      </vt:variant>
    </vt:vector>
  </HeadingPairs>
  <TitlesOfParts>
    <vt:vector size="49" baseType="lpstr">
      <vt:lpstr>Arial</vt:lpstr>
      <vt:lpstr>Calibri</vt:lpstr>
      <vt:lpstr>Dax</vt:lpstr>
      <vt:lpstr>DaxCondensed</vt:lpstr>
      <vt:lpstr>Helvetica 35 Thin</vt:lpstr>
      <vt:lpstr>Verdana</vt:lpstr>
      <vt:lpstr>Wingdings</vt:lpstr>
      <vt:lpstr>Thème Office</vt:lpstr>
      <vt:lpstr>Sensibilisation et initiation à la cybersécurité</vt:lpstr>
      <vt:lpstr>Plan du module</vt:lpstr>
      <vt:lpstr>1. La sécurité du protocole IP</vt:lpstr>
      <vt:lpstr>1. La sécurité du protocole IP</vt:lpstr>
      <vt:lpstr>1. La sécurité du protocole IP</vt:lpstr>
      <vt:lpstr>1. La sécurité du protocole IP</vt:lpstr>
      <vt:lpstr>1. La sécurité du protocole IP</vt:lpstr>
      <vt:lpstr>1. La sécurité du protocole IP</vt:lpstr>
      <vt:lpstr>1. La sécurité du protocole IP</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2. Sécurisation d’un réseau</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2015-11-09T10:10:28Z</dcterms:created>
  <dcterms:modified xsi:type="dcterms:W3CDTF">2024-12-19T09:24:04Z</dcterms:modified>
</cp:coreProperties>
</file>