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9" r:id="rId1"/>
  </p:sldMasterIdLst>
  <p:notesMasterIdLst>
    <p:notesMasterId r:id="rId44"/>
  </p:notesMasterIdLst>
  <p:handoutMasterIdLst>
    <p:handoutMasterId r:id="rId45"/>
  </p:handoutMasterIdLst>
  <p:sldIdLst>
    <p:sldId id="280" r:id="rId2"/>
    <p:sldId id="334" r:id="rId3"/>
    <p:sldId id="405" r:id="rId4"/>
    <p:sldId id="432" r:id="rId5"/>
    <p:sldId id="434" r:id="rId6"/>
    <p:sldId id="433" r:id="rId7"/>
    <p:sldId id="435" r:id="rId8"/>
    <p:sldId id="495" r:id="rId9"/>
    <p:sldId id="436" r:id="rId10"/>
    <p:sldId id="437" r:id="rId11"/>
    <p:sldId id="463" r:id="rId12"/>
    <p:sldId id="462" r:id="rId13"/>
    <p:sldId id="438" r:id="rId14"/>
    <p:sldId id="464" r:id="rId15"/>
    <p:sldId id="465" r:id="rId16"/>
    <p:sldId id="466" r:id="rId17"/>
    <p:sldId id="439" r:id="rId18"/>
    <p:sldId id="468" r:id="rId19"/>
    <p:sldId id="471" r:id="rId20"/>
    <p:sldId id="473" r:id="rId21"/>
    <p:sldId id="472" r:id="rId22"/>
    <p:sldId id="474" r:id="rId23"/>
    <p:sldId id="475" r:id="rId24"/>
    <p:sldId id="476" r:id="rId25"/>
    <p:sldId id="477" r:id="rId26"/>
    <p:sldId id="478" r:id="rId27"/>
    <p:sldId id="470" r:id="rId28"/>
    <p:sldId id="480" r:id="rId29"/>
    <p:sldId id="406" r:id="rId30"/>
    <p:sldId id="440" r:id="rId31"/>
    <p:sldId id="482" r:id="rId32"/>
    <p:sldId id="481" r:id="rId33"/>
    <p:sldId id="483" r:id="rId34"/>
    <p:sldId id="486" r:id="rId35"/>
    <p:sldId id="487" r:id="rId36"/>
    <p:sldId id="488" r:id="rId37"/>
    <p:sldId id="484" r:id="rId38"/>
    <p:sldId id="489" r:id="rId39"/>
    <p:sldId id="490" r:id="rId40"/>
    <p:sldId id="492" r:id="rId41"/>
    <p:sldId id="493" r:id="rId42"/>
    <p:sldId id="404" r:id="rId43"/>
  </p:sldIdLst>
  <p:sldSz cx="9144000" cy="6858000" type="screen4x3"/>
  <p:notesSz cx="6797675" cy="9928225"/>
  <p:defaultTextStyle>
    <a:defPPr>
      <a:defRPr lang="fr-F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Section par défaut" id="{8079375B-D461-496A-91B2-7EF064D2FEB2}">
          <p14:sldIdLst>
            <p14:sldId id="280"/>
            <p14:sldId id="334"/>
          </p14:sldIdLst>
        </p14:section>
        <p14:section name="1. La sécurité du protocole IP" id="{DA901257-F0DF-4D21-9AD3-062A07184F72}">
          <p14:sldIdLst/>
        </p14:section>
        <p14:section name="2. Sécurisation d’un réseau" id="{193179EB-E7D2-44E6-BE50-A77694E37B14}">
          <p14:sldIdLst/>
        </p14:section>
        <p14:section name="3. Les bases de la cryptographie" id="{1C6E5B36-D30A-4D29-9AFB-5395C7E1B0EC}">
          <p14:sldIdLst>
            <p14:sldId id="405"/>
            <p14:sldId id="432"/>
            <p14:sldId id="434"/>
            <p14:sldId id="433"/>
            <p14:sldId id="435"/>
            <p14:sldId id="495"/>
            <p14:sldId id="436"/>
            <p14:sldId id="437"/>
            <p14:sldId id="463"/>
            <p14:sldId id="462"/>
            <p14:sldId id="438"/>
            <p14:sldId id="464"/>
            <p14:sldId id="465"/>
            <p14:sldId id="466"/>
            <p14:sldId id="439"/>
            <p14:sldId id="468"/>
            <p14:sldId id="471"/>
            <p14:sldId id="473"/>
            <p14:sldId id="472"/>
            <p14:sldId id="474"/>
            <p14:sldId id="475"/>
            <p14:sldId id="476"/>
            <p14:sldId id="477"/>
            <p14:sldId id="478"/>
            <p14:sldId id="470"/>
            <p14:sldId id="480"/>
          </p14:sldIdLst>
        </p14:section>
        <p14:section name="4. La sécurité des applications web" id="{DD1BF7D9-8D8B-4FB3-9F55-A189C212BE41}">
          <p14:sldIdLst>
            <p14:sldId id="406"/>
            <p14:sldId id="440"/>
            <p14:sldId id="482"/>
            <p14:sldId id="481"/>
            <p14:sldId id="483"/>
            <p14:sldId id="486"/>
            <p14:sldId id="487"/>
            <p14:sldId id="488"/>
            <p14:sldId id="484"/>
            <p14:sldId id="489"/>
            <p14:sldId id="490"/>
            <p14:sldId id="492"/>
            <p14:sldId id="493"/>
          </p14:sldIdLst>
        </p14:section>
        <p14:section name="Fin" id="{7C944739-0359-4924-8BE6-0DB321A68929}">
          <p14:sldIdLst>
            <p14:sldId id="4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eu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22B3C"/>
    <a:srgbClr val="943634"/>
    <a:srgbClr val="5F5F5F"/>
    <a:srgbClr val="752B29"/>
    <a:srgbClr val="FFFF66"/>
    <a:srgbClr val="FFFF99"/>
    <a:srgbClr val="FFFF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70" autoAdjust="0"/>
    <p:restoredTop sz="87341" autoAdjust="0"/>
  </p:normalViewPr>
  <p:slideViewPr>
    <p:cSldViewPr>
      <p:cViewPr varScale="1">
        <p:scale>
          <a:sx n="102" d="100"/>
          <a:sy n="102" d="100"/>
        </p:scale>
        <p:origin x="792" y="1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260" d="100"/>
          <a:sy n="260" d="100"/>
        </p:scale>
        <p:origin x="200" y="-544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1ECBBEB-130E-4721-B6CF-E42BA531F737}" type="datetimeFigureOut">
              <a:rPr lang="fr-FR"/>
              <a:pPr>
                <a:defRPr/>
              </a:pPr>
              <a:t>21/01/2025</a:t>
            </a:fld>
            <a:endParaRPr lang="fr-FR"/>
          </a:p>
        </p:txBody>
      </p:sp>
      <p:sp>
        <p:nvSpPr>
          <p:cNvPr id="4" name="Espace réservé du pied de page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5" name="Espace réservé du numéro de diapositive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978EE3C-D3D8-41F2-BD55-54687F83FC7A}" type="slidenum">
              <a:rPr lang="fr-FR"/>
              <a:pPr>
                <a:defRPr/>
              </a:pPr>
              <a:t>‹N°›</a:t>
            </a:fld>
            <a:endParaRPr lang="fr-FR"/>
          </a:p>
        </p:txBody>
      </p:sp>
    </p:spTree>
    <p:extLst>
      <p:ext uri="{BB962C8B-B14F-4D97-AF65-F5344CB8AC3E}">
        <p14:creationId xmlns:p14="http://schemas.microsoft.com/office/powerpoint/2010/main" val="3068311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C529F3C-CF11-4BA1-9CC6-1AEFFA78263F}" type="datetimeFigureOut">
              <a:rPr lang="fr-FR"/>
              <a:pPr>
                <a:defRPr/>
              </a:pPr>
              <a:t>21/01/2025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2B678C8-C3E0-4AFC-A2BB-1CFE65006EC4}" type="slidenum">
              <a:rPr lang="fr-FR"/>
              <a:pPr>
                <a:defRPr/>
              </a:pPr>
              <a:t>‹N°›</a:t>
            </a:fld>
            <a:endParaRPr lang="fr-FR"/>
          </a:p>
        </p:txBody>
      </p:sp>
    </p:spTree>
    <p:extLst>
      <p:ext uri="{BB962C8B-B14F-4D97-AF65-F5344CB8AC3E}">
        <p14:creationId xmlns:p14="http://schemas.microsoft.com/office/powerpoint/2010/main" val="2027883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documents/005-SEC105&#8211;Architectures_et_protocoles_de_securite_pour_les_acces_au_SI-v1.2.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fr-FR" sz="1200" i="1" dirty="0">
                <a:solidFill>
                  <a:schemeClr val="tx1">
                    <a:lumMod val="65000"/>
                    <a:lumOff val="35000"/>
                  </a:schemeClr>
                </a:solidFill>
              </a:rPr>
              <a:t>LIG02 29/05/2024, suivi d’un travail de séance et du module </a:t>
            </a:r>
            <a:r>
              <a:rPr lang="fr-FR" b="0" i="0" dirty="0">
                <a:solidFill>
                  <a:srgbClr val="7700FF"/>
                </a:solidFill>
                <a:effectLst/>
                <a:latin typeface="Verdana" panose="020B0604030504040204" pitchFamily="34" charset="0"/>
                <a:hlinkClick r:id="rId3" tooltip="Cours-SEC-2.pdf"/>
              </a:rPr>
              <a:t>005 - SEC105 – Architectures et protocoles de sécurité pour les accès au SI</a:t>
            </a:r>
            <a:endParaRPr lang="fr-FR" dirty="0"/>
          </a:p>
          <a:p>
            <a:endParaRPr lang="fr-FR" dirty="0"/>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1</a:t>
            </a:fld>
            <a:endParaRPr lang="fr-FR"/>
          </a:p>
        </p:txBody>
      </p:sp>
    </p:spTree>
    <p:extLst>
      <p:ext uri="{BB962C8B-B14F-4D97-AF65-F5344CB8AC3E}">
        <p14:creationId xmlns:p14="http://schemas.microsoft.com/office/powerpoint/2010/main" val="1072954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22</a:t>
            </a:fld>
            <a:endParaRPr lang="fr-FR"/>
          </a:p>
        </p:txBody>
      </p:sp>
    </p:spTree>
    <p:extLst>
      <p:ext uri="{BB962C8B-B14F-4D97-AF65-F5344CB8AC3E}">
        <p14:creationId xmlns:p14="http://schemas.microsoft.com/office/powerpoint/2010/main" val="4000393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En pratique,</a:t>
            </a:r>
            <a:r>
              <a:rPr lang="fr-FR" baseline="0" dirty="0"/>
              <a:t> un certificat contient aussi des informations comme les usages de la clé publique, la date de validité, des informations concernant la révocation…</a:t>
            </a:r>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23</a:t>
            </a:fld>
            <a:endParaRPr lang="fr-FR"/>
          </a:p>
        </p:txBody>
      </p:sp>
    </p:spTree>
    <p:extLst>
      <p:ext uri="{BB962C8B-B14F-4D97-AF65-F5344CB8AC3E}">
        <p14:creationId xmlns:p14="http://schemas.microsoft.com/office/powerpoint/2010/main" val="3079953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Firefox : Paramètres / Vie privée et sécu. / Certificats : Afficher.</a:t>
            </a:r>
          </a:p>
          <a:p>
            <a:r>
              <a:rPr lang="fr-FR" b="0" i="0" u="none" strike="noStrike" dirty="0">
                <a:solidFill>
                  <a:srgbClr val="000000"/>
                </a:solidFill>
                <a:effectLst/>
                <a:latin typeface="inherit"/>
              </a:rPr>
              <a:t>le gestionnaire de certificats </a:t>
            </a:r>
            <a:r>
              <a:rPr lang="fr-FR" dirty="0"/>
              <a:t>Sur Windows 10 : </a:t>
            </a:r>
            <a:r>
              <a:rPr lang="fr-FR" b="1" i="0" u="none" strike="noStrike" dirty="0">
                <a:solidFill>
                  <a:srgbClr val="000000"/>
                </a:solidFill>
                <a:effectLst/>
                <a:latin typeface="inherit"/>
              </a:rPr>
              <a:t>Rechercher </a:t>
            </a:r>
            <a:r>
              <a:rPr lang="fr-FR" b="1" i="0" u="none" strike="noStrike" dirty="0" err="1">
                <a:solidFill>
                  <a:srgbClr val="000000"/>
                </a:solidFill>
                <a:effectLst/>
                <a:latin typeface="inherit"/>
              </a:rPr>
              <a:t>certlm.msc</a:t>
            </a:r>
            <a:r>
              <a:rPr lang="fr-FR" b="0" i="0" u="none" strike="noStrike" dirty="0">
                <a:solidFill>
                  <a:srgbClr val="000000"/>
                </a:solidFill>
                <a:effectLst/>
                <a:latin typeface="inherit"/>
              </a:rPr>
              <a:t> dans la barre de recherche.</a:t>
            </a:r>
          </a:p>
          <a:p>
            <a:r>
              <a:rPr lang="fr-FR" b="1" i="0" u="none" strike="noStrike" dirty="0">
                <a:solidFill>
                  <a:srgbClr val="000000"/>
                </a:solidFill>
                <a:effectLst/>
                <a:latin typeface="inherit"/>
              </a:rPr>
              <a:t>Cliquez sur le résultat</a:t>
            </a:r>
            <a:r>
              <a:rPr lang="fr-FR" b="0" i="0" u="none" strike="noStrike" dirty="0">
                <a:solidFill>
                  <a:srgbClr val="000000"/>
                </a:solidFill>
                <a:effectLst/>
                <a:latin typeface="inherit"/>
              </a:rPr>
              <a:t> et le gestionnaire de certificats s'ouvrira.</a:t>
            </a:r>
          </a:p>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24</a:t>
            </a:fld>
            <a:endParaRPr lang="fr-FR"/>
          </a:p>
        </p:txBody>
      </p:sp>
    </p:spTree>
    <p:extLst>
      <p:ext uri="{BB962C8B-B14F-4D97-AF65-F5344CB8AC3E}">
        <p14:creationId xmlns:p14="http://schemas.microsoft.com/office/powerpoint/2010/main" val="368418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Voir sur https://sec105.seancetenante.com/#exercices  le lien </a:t>
            </a:r>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27</a:t>
            </a:fld>
            <a:endParaRPr lang="fr-FR"/>
          </a:p>
        </p:txBody>
      </p:sp>
    </p:spTree>
    <p:extLst>
      <p:ext uri="{BB962C8B-B14F-4D97-AF65-F5344CB8AC3E}">
        <p14:creationId xmlns:p14="http://schemas.microsoft.com/office/powerpoint/2010/main" val="4146530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28</a:t>
            </a:fld>
            <a:endParaRPr lang="fr-FR"/>
          </a:p>
        </p:txBody>
      </p:sp>
    </p:spTree>
    <p:extLst>
      <p:ext uri="{BB962C8B-B14F-4D97-AF65-F5344CB8AC3E}">
        <p14:creationId xmlns:p14="http://schemas.microsoft.com/office/powerpoint/2010/main" val="1059877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33</a:t>
            </a:fld>
            <a:endParaRPr lang="fr-FR"/>
          </a:p>
        </p:txBody>
      </p:sp>
    </p:spTree>
    <p:extLst>
      <p:ext uri="{BB962C8B-B14F-4D97-AF65-F5344CB8AC3E}">
        <p14:creationId xmlns:p14="http://schemas.microsoft.com/office/powerpoint/2010/main" val="1516352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35</a:t>
            </a:fld>
            <a:endParaRPr lang="fr-FR"/>
          </a:p>
        </p:txBody>
      </p:sp>
    </p:spTree>
    <p:extLst>
      <p:ext uri="{BB962C8B-B14F-4D97-AF65-F5344CB8AC3E}">
        <p14:creationId xmlns:p14="http://schemas.microsoft.com/office/powerpoint/2010/main" val="1896663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37</a:t>
            </a:fld>
            <a:endParaRPr lang="fr-FR"/>
          </a:p>
        </p:txBody>
      </p:sp>
    </p:spTree>
    <p:extLst>
      <p:ext uri="{BB962C8B-B14F-4D97-AF65-F5344CB8AC3E}">
        <p14:creationId xmlns:p14="http://schemas.microsoft.com/office/powerpoint/2010/main" val="31809887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42</a:t>
            </a:fld>
            <a:endParaRPr lang="fr-FR"/>
          </a:p>
        </p:txBody>
      </p:sp>
    </p:spTree>
    <p:extLst>
      <p:ext uri="{BB962C8B-B14F-4D97-AF65-F5344CB8AC3E}">
        <p14:creationId xmlns:p14="http://schemas.microsoft.com/office/powerpoint/2010/main" val="4163550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dirty="0"/>
              <a:t>1</a:t>
            </a:r>
            <a:r>
              <a:rPr lang="fr-FR" altLang="fr-FR" baseline="30000" dirty="0"/>
              <a:t>re</a:t>
            </a:r>
            <a:r>
              <a:rPr lang="fr-FR" altLang="fr-FR" dirty="0"/>
              <a:t> partie vue le 19/12/2024</a:t>
            </a:r>
          </a:p>
        </p:txBody>
      </p:sp>
      <p:sp>
        <p:nvSpPr>
          <p:cNvPr id="76804"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C9C4B16-6B73-4DC5-A130-18BCA28B7917}" type="slidenum">
              <a:rPr lang="fr-FR" altLang="fr-FR" smtClean="0"/>
              <a:pPr fontAlgn="base">
                <a:spcBef>
                  <a:spcPct val="0"/>
                </a:spcBef>
                <a:spcAft>
                  <a:spcPct val="0"/>
                </a:spcAft>
                <a:defRPr/>
              </a:pPr>
              <a:t>2</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5</a:t>
            </a:fld>
            <a:endParaRPr lang="fr-FR"/>
          </a:p>
        </p:txBody>
      </p:sp>
    </p:spTree>
    <p:extLst>
      <p:ext uri="{BB962C8B-B14F-4D97-AF65-F5344CB8AC3E}">
        <p14:creationId xmlns:p14="http://schemas.microsoft.com/office/powerpoint/2010/main" val="4257568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dirty="0"/>
              <a:t>réponse: </a:t>
            </a:r>
            <a:r>
              <a:rPr lang="fr-FR" dirty="0" err="1"/>
              <a:t>CYBEREDU</a:t>
            </a:r>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9</a:t>
            </a:fld>
            <a:endParaRPr lang="fr-FR"/>
          </a:p>
        </p:txBody>
      </p:sp>
    </p:spTree>
    <p:extLst>
      <p:ext uri="{BB962C8B-B14F-4D97-AF65-F5344CB8AC3E}">
        <p14:creationId xmlns:p14="http://schemas.microsoft.com/office/powerpoint/2010/main" val="2160438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10</a:t>
            </a:fld>
            <a:endParaRPr lang="fr-FR"/>
          </a:p>
        </p:txBody>
      </p:sp>
    </p:spTree>
    <p:extLst>
      <p:ext uri="{BB962C8B-B14F-4D97-AF65-F5344CB8AC3E}">
        <p14:creationId xmlns:p14="http://schemas.microsoft.com/office/powerpoint/2010/main" val="2721037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12</a:t>
            </a:fld>
            <a:endParaRPr lang="fr-FR"/>
          </a:p>
        </p:txBody>
      </p:sp>
    </p:spTree>
    <p:extLst>
      <p:ext uri="{BB962C8B-B14F-4D97-AF65-F5344CB8AC3E}">
        <p14:creationId xmlns:p14="http://schemas.microsoft.com/office/powerpoint/2010/main" val="687289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13</a:t>
            </a:fld>
            <a:endParaRPr lang="fr-FR"/>
          </a:p>
        </p:txBody>
      </p:sp>
    </p:spTree>
    <p:extLst>
      <p:ext uri="{BB962C8B-B14F-4D97-AF65-F5344CB8AC3E}">
        <p14:creationId xmlns:p14="http://schemas.microsoft.com/office/powerpoint/2010/main" val="3873275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Symétrique</a:t>
            </a:r>
            <a:r>
              <a:rPr lang="fr-FR" dirty="0"/>
              <a:t> : </a:t>
            </a:r>
            <a:r>
              <a:rPr lang="fr-FR" b="0" dirty="0"/>
              <a:t>AES ; </a:t>
            </a:r>
            <a:r>
              <a:rPr lang="fr-FR" b="0" dirty="0" err="1"/>
              <a:t>Twofish</a:t>
            </a:r>
            <a:r>
              <a:rPr lang="fr-FR" b="0" dirty="0"/>
              <a:t> ; Serpent ; </a:t>
            </a:r>
            <a:r>
              <a:rPr lang="fr-FR" b="0" dirty="0" err="1"/>
              <a:t>Blowfish</a:t>
            </a:r>
            <a:r>
              <a:rPr lang="fr-FR" b="0" dirty="0"/>
              <a:t> ; </a:t>
            </a:r>
            <a:r>
              <a:rPr lang="fr-FR" b="0" i="0" u="none" strike="noStrike" dirty="0">
                <a:solidFill>
                  <a:srgbClr val="ECECEC"/>
                </a:solidFill>
                <a:effectLst/>
                <a:latin typeface="Söhne"/>
              </a:rPr>
              <a:t>Camellia ; ChaCha20 ; </a:t>
            </a:r>
            <a:r>
              <a:rPr lang="fr-FR" b="0" i="0" u="none" strike="noStrike" dirty="0">
                <a:solidFill>
                  <a:srgbClr val="494949"/>
                </a:solidFill>
                <a:effectLst/>
                <a:latin typeface="DDG_ProximaNova"/>
              </a:rPr>
              <a:t>XChaCha20</a:t>
            </a:r>
            <a:r>
              <a:rPr lang="fr-FR" b="0" i="0" u="none" strike="noStrike" dirty="0">
                <a:solidFill>
                  <a:srgbClr val="ECECEC"/>
                </a:solidFill>
                <a:effectLst/>
                <a:latin typeface="Söhne"/>
              </a:rPr>
              <a:t> ; 3DES</a:t>
            </a:r>
          </a:p>
          <a:p>
            <a:r>
              <a:rPr lang="fr-FR" b="1" dirty="0"/>
              <a:t>Asymétrique</a:t>
            </a:r>
            <a:r>
              <a:rPr lang="fr-FR" b="0" dirty="0"/>
              <a:t> : </a:t>
            </a:r>
            <a:r>
              <a:rPr lang="fr-FR" b="0" i="0" u="none" strike="noStrike" dirty="0">
                <a:solidFill>
                  <a:srgbClr val="ECECEC"/>
                </a:solidFill>
                <a:effectLst/>
                <a:latin typeface="Söhne"/>
              </a:rPr>
              <a:t>RSA ; DSA (Digital Signature </a:t>
            </a:r>
            <a:r>
              <a:rPr lang="fr-FR" b="0" i="0" u="none" strike="noStrike" dirty="0" err="1">
                <a:solidFill>
                  <a:srgbClr val="ECECEC"/>
                </a:solidFill>
                <a:effectLst/>
                <a:latin typeface="Söhne"/>
              </a:rPr>
              <a:t>Algorithm</a:t>
            </a:r>
            <a:r>
              <a:rPr lang="fr-FR" b="0" i="0" u="none" strike="noStrike" dirty="0">
                <a:solidFill>
                  <a:srgbClr val="ECECEC"/>
                </a:solidFill>
                <a:effectLst/>
                <a:latin typeface="Söhne"/>
              </a:rPr>
              <a:t>) ; </a:t>
            </a:r>
            <a:r>
              <a:rPr lang="fr-FR" b="0" i="0" u="none" strike="noStrike" dirty="0" err="1">
                <a:solidFill>
                  <a:srgbClr val="ECECEC"/>
                </a:solidFill>
                <a:effectLst/>
                <a:latin typeface="Söhne"/>
              </a:rPr>
              <a:t>Diffie</a:t>
            </a:r>
            <a:r>
              <a:rPr lang="fr-FR" b="0" i="0" u="none" strike="noStrike" dirty="0">
                <a:solidFill>
                  <a:srgbClr val="ECECEC"/>
                </a:solidFill>
                <a:effectLst/>
                <a:latin typeface="Söhne"/>
              </a:rPr>
              <a:t>-Hellman  ; ECC (</a:t>
            </a:r>
            <a:r>
              <a:rPr lang="fr-FR" b="0" i="0" u="none" strike="noStrike" dirty="0" err="1">
                <a:solidFill>
                  <a:srgbClr val="ECECEC"/>
                </a:solidFill>
                <a:effectLst/>
                <a:latin typeface="Söhne"/>
              </a:rPr>
              <a:t>Elliptic</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Curve</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Cryptography</a:t>
            </a:r>
            <a:r>
              <a:rPr lang="fr-FR" b="0" i="0" u="none" strike="noStrike" dirty="0">
                <a:solidFill>
                  <a:srgbClr val="ECECEC"/>
                </a:solidFill>
                <a:effectLst/>
                <a:latin typeface="Söhne"/>
              </a:rPr>
              <a:t>)  ; </a:t>
            </a:r>
            <a:r>
              <a:rPr lang="fr-FR" b="0" i="0" u="none" strike="noStrike" dirty="0" err="1">
                <a:solidFill>
                  <a:srgbClr val="ECECEC"/>
                </a:solidFill>
                <a:effectLst/>
                <a:latin typeface="Söhne"/>
              </a:rPr>
              <a:t>ElGamal</a:t>
            </a:r>
            <a:r>
              <a:rPr lang="fr-FR" b="0" i="0" u="none" strike="noStrike" dirty="0">
                <a:solidFill>
                  <a:srgbClr val="ECECEC"/>
                </a:solidFill>
                <a:effectLst/>
                <a:latin typeface="Söhne"/>
              </a:rPr>
              <a:t> ; RSA-OAEP (Optimal </a:t>
            </a:r>
            <a:r>
              <a:rPr lang="fr-FR" b="0" i="0" u="none" strike="noStrike" dirty="0" err="1">
                <a:solidFill>
                  <a:srgbClr val="ECECEC"/>
                </a:solidFill>
                <a:effectLst/>
                <a:latin typeface="Söhne"/>
              </a:rPr>
              <a:t>Asymmetric</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Encryption</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Padding</a:t>
            </a:r>
            <a:r>
              <a:rPr lang="fr-FR" b="0" i="0" u="none" strike="noStrike" dirty="0">
                <a:solidFill>
                  <a:srgbClr val="ECECEC"/>
                </a:solidFill>
                <a:effectLst/>
                <a:latin typeface="Söhne"/>
              </a:rPr>
              <a:t>) ; ECDH (</a:t>
            </a:r>
            <a:r>
              <a:rPr lang="fr-FR" b="0" i="0" u="none" strike="noStrike" dirty="0" err="1">
                <a:solidFill>
                  <a:srgbClr val="ECECEC"/>
                </a:solidFill>
                <a:effectLst/>
                <a:latin typeface="Söhne"/>
              </a:rPr>
              <a:t>Elliptic</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Curve</a:t>
            </a:r>
            <a:r>
              <a:rPr lang="fr-FR" b="0" i="0" u="none" strike="noStrike" dirty="0">
                <a:solidFill>
                  <a:srgbClr val="ECECEC"/>
                </a:solidFill>
                <a:effectLst/>
                <a:latin typeface="Söhne"/>
              </a:rPr>
              <a:t> </a:t>
            </a:r>
            <a:r>
              <a:rPr lang="fr-FR" b="0" i="0" u="none" strike="noStrike" dirty="0" err="1">
                <a:solidFill>
                  <a:srgbClr val="ECECEC"/>
                </a:solidFill>
                <a:effectLst/>
                <a:latin typeface="Söhne"/>
              </a:rPr>
              <a:t>Diffie</a:t>
            </a:r>
            <a:r>
              <a:rPr lang="fr-FR" b="0" i="0" u="none" strike="noStrike" dirty="0">
                <a:solidFill>
                  <a:srgbClr val="ECECEC"/>
                </a:solidFill>
                <a:effectLst/>
                <a:latin typeface="Söhne"/>
              </a:rPr>
              <a:t>-Hellman) </a:t>
            </a:r>
          </a:p>
          <a:p>
            <a:r>
              <a:rPr lang="fr-FR" b="0" i="0" u="none" strike="noStrike" dirty="0">
                <a:solidFill>
                  <a:srgbClr val="ECECEC"/>
                </a:solidFill>
                <a:effectLst/>
                <a:latin typeface="Söhne"/>
              </a:rPr>
              <a:t>LIG02 – 1</a:t>
            </a:r>
            <a:r>
              <a:rPr lang="fr-FR" b="0" i="0" u="none" strike="noStrike" baseline="30000" dirty="0">
                <a:solidFill>
                  <a:srgbClr val="ECECEC"/>
                </a:solidFill>
                <a:effectLst/>
                <a:latin typeface="Söhne"/>
              </a:rPr>
              <a:t>re</a:t>
            </a:r>
            <a:r>
              <a:rPr lang="fr-FR" b="0" i="0" u="none" strike="noStrike" dirty="0">
                <a:solidFill>
                  <a:srgbClr val="ECECEC"/>
                </a:solidFill>
                <a:effectLst/>
                <a:latin typeface="Söhne"/>
              </a:rPr>
              <a:t> séance, 4h le 27/03/2024 avec 1h de travail préalable.</a:t>
            </a:r>
            <a:endParaRPr lang="fr-FR" b="0" dirty="0"/>
          </a:p>
        </p:txBody>
      </p:sp>
      <p:sp>
        <p:nvSpPr>
          <p:cNvPr id="4" name="Espace réservé du numéro de diapositive 3"/>
          <p:cNvSpPr>
            <a:spLocks noGrp="1"/>
          </p:cNvSpPr>
          <p:nvPr>
            <p:ph type="sldNum" sz="quarter" idx="5"/>
          </p:nvPr>
        </p:nvSpPr>
        <p:spPr/>
        <p:txBody>
          <a:bodyPr/>
          <a:lstStyle/>
          <a:p>
            <a:pPr>
              <a:defRPr/>
            </a:pPr>
            <a:fld id="{52B678C8-C3E0-4AFC-A2BB-1CFE65006EC4}" type="slidenum">
              <a:rPr lang="fr-FR" smtClean="0"/>
              <a:pPr>
                <a:defRPr/>
              </a:pPr>
              <a:t>17</a:t>
            </a:fld>
            <a:endParaRPr lang="fr-FR"/>
          </a:p>
        </p:txBody>
      </p:sp>
    </p:spTree>
    <p:extLst>
      <p:ext uri="{BB962C8B-B14F-4D97-AF65-F5344CB8AC3E}">
        <p14:creationId xmlns:p14="http://schemas.microsoft.com/office/powerpoint/2010/main" val="2686295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a:t>Condensat ; digest ; résumé de message ; hash ; empreinte</a:t>
            </a:r>
            <a:endParaRPr lang="fr-FR" dirty="0"/>
          </a:p>
        </p:txBody>
      </p:sp>
      <p:sp>
        <p:nvSpPr>
          <p:cNvPr id="4" name="Espace réservé du numéro de diapositive 3"/>
          <p:cNvSpPr>
            <a:spLocks noGrp="1"/>
          </p:cNvSpPr>
          <p:nvPr>
            <p:ph type="sldNum" sz="quarter" idx="10"/>
          </p:nvPr>
        </p:nvSpPr>
        <p:spPr/>
        <p:txBody>
          <a:bodyPr/>
          <a:lstStyle/>
          <a:p>
            <a:pPr>
              <a:defRPr/>
            </a:pPr>
            <a:fld id="{52B678C8-C3E0-4AFC-A2BB-1CFE65006EC4}" type="slidenum">
              <a:rPr lang="fr-FR" smtClean="0"/>
              <a:pPr>
                <a:defRPr/>
              </a:pPr>
              <a:t>19</a:t>
            </a:fld>
            <a:endParaRPr lang="fr-FR"/>
          </a:p>
        </p:txBody>
      </p:sp>
    </p:spTree>
    <p:extLst>
      <p:ext uri="{BB962C8B-B14F-4D97-AF65-F5344CB8AC3E}">
        <p14:creationId xmlns:p14="http://schemas.microsoft.com/office/powerpoint/2010/main" val="42037324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re de la présentation">
    <p:spTree>
      <p:nvGrpSpPr>
        <p:cNvPr id="1" name=""/>
        <p:cNvGrpSpPr/>
        <p:nvPr/>
      </p:nvGrpSpPr>
      <p:grpSpPr>
        <a:xfrm>
          <a:off x="0" y="0"/>
          <a:ext cx="0" cy="0"/>
          <a:chOff x="0" y="0"/>
          <a:chExt cx="0" cy="0"/>
        </a:xfrm>
      </p:grpSpPr>
      <p:sp>
        <p:nvSpPr>
          <p:cNvPr id="6" name="Rectangle 5"/>
          <p:cNvSpPr/>
          <p:nvPr userDrawn="1"/>
        </p:nvSpPr>
        <p:spPr>
          <a:xfrm>
            <a:off x="0" y="0"/>
            <a:ext cx="9144000" cy="4077072"/>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47564" y="1772816"/>
            <a:ext cx="7848872" cy="2016224"/>
          </a:xfrm>
        </p:spPr>
        <p:txBody>
          <a:bodyPr/>
          <a:lstStyle>
            <a:lvl1pPr algn="ctr">
              <a:defRPr sz="4000">
                <a:latin typeface="Arial" panose="020B0604020202020204" pitchFamily="34" charset="0"/>
                <a:cs typeface="Arial" panose="020B0604020202020204" pitchFamily="34" charset="0"/>
              </a:defRPr>
            </a:lvl1pPr>
          </a:lstStyle>
          <a:p>
            <a:r>
              <a:rPr lang="fr-FR" dirty="0"/>
              <a:t>Modifiez le style du titre</a:t>
            </a:r>
          </a:p>
        </p:txBody>
      </p:sp>
      <p:sp>
        <p:nvSpPr>
          <p:cNvPr id="3" name="Sous-titre 2"/>
          <p:cNvSpPr>
            <a:spLocks noGrp="1"/>
          </p:cNvSpPr>
          <p:nvPr>
            <p:ph type="subTitle" idx="1"/>
          </p:nvPr>
        </p:nvSpPr>
        <p:spPr>
          <a:xfrm>
            <a:off x="575557" y="4221088"/>
            <a:ext cx="7992887" cy="763224"/>
          </a:xfrm>
        </p:spPr>
        <p:txBody>
          <a:bodyPr/>
          <a:lstStyle>
            <a:lvl1pPr marL="0" indent="0" algn="l">
              <a:buNone/>
              <a:defRPr>
                <a:solidFill>
                  <a:srgbClr val="5F5F5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fr-FR" noProof="0" dirty="0"/>
              <a:t>Modifiez le style des sous-titres du masque</a:t>
            </a:r>
          </a:p>
        </p:txBody>
      </p:sp>
      <p:sp>
        <p:nvSpPr>
          <p:cNvPr id="17" name="Rectangle 16"/>
          <p:cNvSpPr/>
          <p:nvPr userDrawn="1"/>
        </p:nvSpPr>
        <p:spPr>
          <a:xfrm>
            <a:off x="0" y="6593262"/>
            <a:ext cx="7164288" cy="66937"/>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8" name="Picture 4" descr="\\intranet.fr\sgdsn\utilisateurs_mercure\bureaux\chavanne\logo_a_plat_CYBEREDU(300dpi).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51760" y="404664"/>
            <a:ext cx="3040480" cy="1015889"/>
          </a:xfrm>
          <a:prstGeom prst="rect">
            <a:avLst/>
          </a:prstGeom>
          <a:noFill/>
          <a:extLst>
            <a:ext uri="{909E8E84-426E-40DD-AFC4-6F175D3DCCD1}">
              <a14:hiddenFill xmlns:a14="http://schemas.microsoft.com/office/drawing/2010/main">
                <a:solidFill>
                  <a:srgbClr val="FFFFFF"/>
                </a:solidFill>
              </a14:hiddenFill>
            </a:ext>
          </a:extLst>
        </p:spPr>
      </p:pic>
      <p:sp>
        <p:nvSpPr>
          <p:cNvPr id="26" name="Espace réservé de la date 2"/>
          <p:cNvSpPr>
            <a:spLocks noGrp="1"/>
          </p:cNvSpPr>
          <p:nvPr>
            <p:ph type="dt" sz="half" idx="10"/>
          </p:nvPr>
        </p:nvSpPr>
        <p:spPr>
          <a:xfrm>
            <a:off x="3613212" y="5085184"/>
            <a:ext cx="1917576" cy="365125"/>
          </a:xfrm>
          <a:prstGeom prst="rect">
            <a:avLst/>
          </a:prstGeom>
        </p:spPr>
        <p:txBody>
          <a:bodyPr/>
          <a:lstStyle>
            <a:lvl1pPr>
              <a:defRPr i="1">
                <a:solidFill>
                  <a:srgbClr val="5F5F5F"/>
                </a:solidFill>
                <a:latin typeface="Arial" panose="020B0604020202020204" pitchFamily="34" charset="0"/>
                <a:cs typeface="Arial" panose="020B0604020202020204" pitchFamily="34" charset="0"/>
              </a:defRPr>
            </a:lvl1pPr>
          </a:lstStyle>
          <a:p>
            <a:pPr>
              <a:defRPr/>
            </a:pPr>
            <a:r>
              <a:rPr lang="fr-FR" dirty="0"/>
              <a:t>21/01/2025</a:t>
            </a:r>
          </a:p>
        </p:txBody>
      </p:sp>
      <p:sp>
        <p:nvSpPr>
          <p:cNvPr id="27" name="Rectangle 26"/>
          <p:cNvSpPr/>
          <p:nvPr userDrawn="1"/>
        </p:nvSpPr>
        <p:spPr>
          <a:xfrm>
            <a:off x="0" y="5984424"/>
            <a:ext cx="9144000" cy="553998"/>
          </a:xfrm>
          <a:prstGeom prst="rect">
            <a:avLst/>
          </a:prstGeom>
        </p:spPr>
        <p:txBody>
          <a:bodyPr wrap="square">
            <a:spAutoFit/>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fr-FR" sz="1000" i="0" kern="1200" dirty="0">
                <a:solidFill>
                  <a:srgbClr val="5F5F5F"/>
                </a:solidFill>
                <a:latin typeface="Arial" panose="020B0604020202020204" pitchFamily="34" charset="0"/>
                <a:ea typeface="+mn-ea"/>
                <a:cs typeface="Arial" panose="020B0604020202020204" pitchFamily="34" charset="0"/>
              </a:rPr>
              <a:t>Ce document pédagogique a été rédigé par un consortium regroupant des enseignants-chercheurs</a:t>
            </a:r>
            <a:r>
              <a:rPr lang="fr-FR" sz="1000" i="0" kern="1200" baseline="0" dirty="0">
                <a:solidFill>
                  <a:srgbClr val="5F5F5F"/>
                </a:solidFill>
                <a:latin typeface="Arial" panose="020B0604020202020204" pitchFamily="34" charset="0"/>
                <a:ea typeface="+mn-ea"/>
                <a:cs typeface="Arial" panose="020B0604020202020204" pitchFamily="34" charset="0"/>
              </a:rPr>
              <a:t> et </a:t>
            </a:r>
            <a:r>
              <a:rPr lang="fr-FR" sz="1000" i="0" kern="1200" dirty="0">
                <a:solidFill>
                  <a:srgbClr val="5F5F5F"/>
                </a:solidFill>
                <a:latin typeface="Arial" panose="020B0604020202020204" pitchFamily="34" charset="0"/>
                <a:ea typeface="+mn-ea"/>
                <a:cs typeface="Arial" panose="020B0604020202020204" pitchFamily="34" charset="0"/>
              </a:rPr>
              <a:t>des professionnels du secteur de la </a:t>
            </a:r>
            <a:r>
              <a:rPr lang="fr-FR" sz="1000" i="0" kern="1200" dirty="0" err="1">
                <a:solidFill>
                  <a:srgbClr val="5F5F5F"/>
                </a:solidFill>
                <a:latin typeface="Arial" panose="020B0604020202020204" pitchFamily="34" charset="0"/>
                <a:ea typeface="+mn-ea"/>
                <a:cs typeface="Arial" panose="020B0604020202020204" pitchFamily="34" charset="0"/>
              </a:rPr>
              <a:t>cybersécurité</a:t>
            </a:r>
            <a:r>
              <a:rPr lang="fr-FR" sz="1000" i="0" kern="1200" dirty="0">
                <a:solidFill>
                  <a:srgbClr val="5F5F5F"/>
                </a:solidFill>
                <a:latin typeface="Arial" panose="020B0604020202020204" pitchFamily="34" charset="0"/>
                <a:ea typeface="+mn-ea"/>
                <a:cs typeface="Arial" panose="020B0604020202020204" pitchFamily="34" charset="0"/>
              </a:rPr>
              <a:t>.</a:t>
            </a:r>
          </a:p>
          <a:p>
            <a:pPr algn="ctr">
              <a:defRPr/>
            </a:pPr>
            <a:endParaRPr lang="fr-FR" sz="1000" i="0" kern="1200" dirty="0">
              <a:solidFill>
                <a:srgbClr val="5F5F5F"/>
              </a:solidFill>
              <a:latin typeface="Arial" panose="020B0604020202020204" pitchFamily="34" charset="0"/>
              <a:ea typeface="+mn-ea"/>
              <a:cs typeface="Arial" panose="020B0604020202020204" pitchFamily="34" charset="0"/>
            </a:endParaRPr>
          </a:p>
          <a:p>
            <a:pPr algn="ctr">
              <a:defRPr/>
            </a:pPr>
            <a:r>
              <a:rPr lang="fr-FR" sz="1000" i="0" kern="1200" dirty="0">
                <a:solidFill>
                  <a:srgbClr val="5F5F5F"/>
                </a:solidFill>
                <a:latin typeface="Arial" panose="020B0604020202020204" pitchFamily="34" charset="0"/>
                <a:ea typeface="+mn-ea"/>
                <a:cs typeface="Arial" panose="020B0604020202020204" pitchFamily="34" charset="0"/>
              </a:rPr>
              <a:t>Il est</a:t>
            </a:r>
            <a:r>
              <a:rPr lang="fr-FR" sz="1000" i="0" kern="1200" baseline="0" dirty="0">
                <a:solidFill>
                  <a:srgbClr val="5F5F5F"/>
                </a:solidFill>
                <a:latin typeface="Arial" panose="020B0604020202020204" pitchFamily="34" charset="0"/>
                <a:ea typeface="+mn-ea"/>
                <a:cs typeface="Arial" panose="020B0604020202020204" pitchFamily="34" charset="0"/>
              </a:rPr>
              <a:t> mis à disposition par</a:t>
            </a:r>
            <a:r>
              <a:rPr lang="fr-FR" sz="1000" i="0" kern="1200" dirty="0">
                <a:solidFill>
                  <a:srgbClr val="5F5F5F"/>
                </a:solidFill>
                <a:latin typeface="Arial" panose="020B0604020202020204" pitchFamily="34" charset="0"/>
                <a:ea typeface="+mn-ea"/>
                <a:cs typeface="Arial" panose="020B0604020202020204" pitchFamily="34" charset="0"/>
              </a:rPr>
              <a:t> l’ANSSI sous licence </a:t>
            </a:r>
            <a:r>
              <a:rPr lang="fr-FR" sz="1000" i="0" kern="1200" dirty="0" err="1">
                <a:solidFill>
                  <a:srgbClr val="5F5F5F"/>
                </a:solidFill>
                <a:latin typeface="Arial" panose="020B0604020202020204" pitchFamily="34" charset="0"/>
                <a:ea typeface="+mn-ea"/>
                <a:cs typeface="Arial" panose="020B0604020202020204" pitchFamily="34" charset="0"/>
              </a:rPr>
              <a:t>Creative</a:t>
            </a:r>
            <a:r>
              <a:rPr lang="fr-FR" sz="1000" i="0" kern="1200" dirty="0">
                <a:solidFill>
                  <a:srgbClr val="5F5F5F"/>
                </a:solidFill>
                <a:latin typeface="Arial" panose="020B0604020202020204" pitchFamily="34" charset="0"/>
                <a:ea typeface="+mn-ea"/>
                <a:cs typeface="Arial" panose="020B0604020202020204" pitchFamily="34" charset="0"/>
              </a:rPr>
              <a:t> Commons Attribution 3.0 France.</a:t>
            </a:r>
          </a:p>
        </p:txBody>
      </p:sp>
      <p:pic>
        <p:nvPicPr>
          <p:cNvPr id="28" name="Image 2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03648" y="6300633"/>
            <a:ext cx="613230" cy="216025"/>
          </a:xfrm>
          <a:prstGeom prst="rect">
            <a:avLst/>
          </a:prstGeom>
        </p:spPr>
      </p:pic>
    </p:spTree>
    <p:extLst>
      <p:ext uri="{BB962C8B-B14F-4D97-AF65-F5344CB8AC3E}">
        <p14:creationId xmlns:p14="http://schemas.microsoft.com/office/powerpoint/2010/main" val="57107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251520" y="9220"/>
            <a:ext cx="8712968" cy="971508"/>
          </a:xfrm>
        </p:spPr>
        <p:txBody>
          <a:bodyPr/>
          <a:lstStyle>
            <a:lvl1pPr algn="l">
              <a:defRPr sz="2800"/>
            </a:lvl1pPr>
          </a:lstStyle>
          <a:p>
            <a:r>
              <a:rPr lang="fr-FR" dirty="0"/>
              <a:t>Modifiez le style du titre</a:t>
            </a:r>
          </a:p>
        </p:txBody>
      </p:sp>
      <p:sp>
        <p:nvSpPr>
          <p:cNvPr id="3" name="Espace réservé du contenu 2"/>
          <p:cNvSpPr>
            <a:spLocks noGrp="1"/>
          </p:cNvSpPr>
          <p:nvPr>
            <p:ph idx="1"/>
          </p:nvPr>
        </p:nvSpPr>
        <p:spPr/>
        <p:txBody>
          <a:bodyPr/>
          <a:lstStyle>
            <a:lvl1pPr algn="just">
              <a:defRPr sz="2000"/>
            </a:lvl1pPr>
            <a:lvl2pPr>
              <a:defRPr sz="1800"/>
            </a:lvl2pPr>
            <a:lvl3pPr>
              <a:defRPr sz="1600"/>
            </a:lvl3pPr>
            <a:lvl4pPr>
              <a:defRPr sz="1400"/>
            </a:lvl4pPr>
            <a:lvl5pPr>
              <a:defRPr sz="14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2" name="Rectangle 11"/>
          <p:cNvSpPr/>
          <p:nvPr userDrawn="1"/>
        </p:nvSpPr>
        <p:spPr>
          <a:xfrm>
            <a:off x="0" y="6593262"/>
            <a:ext cx="3419872" cy="66937"/>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Picture 18" descr="logo_cybereduv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96336" y="6467727"/>
            <a:ext cx="1008112" cy="3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Espace réservé du texte 17"/>
          <p:cNvSpPr>
            <a:spLocks noGrp="1"/>
          </p:cNvSpPr>
          <p:nvPr>
            <p:ph type="body" sz="quarter" idx="10"/>
          </p:nvPr>
        </p:nvSpPr>
        <p:spPr>
          <a:xfrm>
            <a:off x="250825" y="1052512"/>
            <a:ext cx="8713663" cy="576287"/>
          </a:xfrm>
        </p:spPr>
        <p:txBody>
          <a:bodyPr/>
          <a:lstStyle>
            <a:lvl1pPr marL="0" indent="0">
              <a:buNone/>
              <a:defRPr sz="2000" b="1" i="1" u="none"/>
            </a:lvl1pPr>
          </a:lstStyle>
          <a:p>
            <a:pPr lvl="0"/>
            <a:r>
              <a:rPr lang="fr-FR" dirty="0"/>
              <a:t>Modifiez les styles du texte du masque</a:t>
            </a:r>
          </a:p>
        </p:txBody>
      </p:sp>
      <p:sp>
        <p:nvSpPr>
          <p:cNvPr id="19" name="Espace réservé de la date 18"/>
          <p:cNvSpPr>
            <a:spLocks noGrp="1"/>
          </p:cNvSpPr>
          <p:nvPr>
            <p:ph type="dt" sz="half" idx="11"/>
          </p:nvPr>
        </p:nvSpPr>
        <p:spPr/>
        <p:txBody>
          <a:bodyPr/>
          <a:lstStyle>
            <a:lvl1pPr>
              <a:defRPr/>
            </a:lvl1pPr>
          </a:lstStyle>
          <a:p>
            <a:pPr>
              <a:defRPr/>
            </a:pPr>
            <a:r>
              <a:rPr lang="fr-FR" dirty="0"/>
              <a:t>21/01/2025</a:t>
            </a:r>
          </a:p>
        </p:txBody>
      </p:sp>
      <p:sp>
        <p:nvSpPr>
          <p:cNvPr id="20" name="Espace réservé du pied de page 19"/>
          <p:cNvSpPr>
            <a:spLocks noGrp="1"/>
          </p:cNvSpPr>
          <p:nvPr>
            <p:ph type="ftr" sz="quarter" idx="12"/>
          </p:nvPr>
        </p:nvSpPr>
        <p:spPr/>
        <p:txBody>
          <a:bodyPr/>
          <a:lstStyle/>
          <a:p>
            <a:pPr>
              <a:defRPr/>
            </a:pPr>
            <a:r>
              <a:rPr lang="fr-FR"/>
              <a:t>Sensibilisation et initiation à la cybersécurité</a:t>
            </a:r>
            <a:endParaRPr lang="fr-FR" dirty="0"/>
          </a:p>
        </p:txBody>
      </p:sp>
      <p:sp>
        <p:nvSpPr>
          <p:cNvPr id="21" name="Espace réservé du numéro de diapositive 20"/>
          <p:cNvSpPr>
            <a:spLocks noGrp="1"/>
          </p:cNvSpPr>
          <p:nvPr>
            <p:ph type="sldNum" sz="quarter" idx="13"/>
          </p:nvPr>
        </p:nvSpPr>
        <p:spPr/>
        <p:txBody>
          <a:bodyPr/>
          <a:lstStyle/>
          <a:p>
            <a:pPr>
              <a:defRPr/>
            </a:pPr>
            <a:fld id="{DAC45385-D604-40AE-9F53-03BDB8FC03CC}" type="slidenum">
              <a:rPr lang="fr-FR" smtClean="0"/>
              <a:pPr>
                <a:defRPr/>
              </a:pPr>
              <a:t>‹N°›</a:t>
            </a:fld>
            <a:endParaRPr lang="fr-FR" dirty="0"/>
          </a:p>
        </p:txBody>
      </p:sp>
    </p:spTree>
    <p:extLst>
      <p:ext uri="{BB962C8B-B14F-4D97-AF65-F5344CB8AC3E}">
        <p14:creationId xmlns:p14="http://schemas.microsoft.com/office/powerpoint/2010/main" val="48065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lvl1pPr>
              <a:defRPr/>
            </a:lvl1pPr>
          </a:lstStyle>
          <a:p>
            <a:pPr>
              <a:defRPr/>
            </a:pPr>
            <a:r>
              <a:rPr lang="fr-FR" dirty="0"/>
              <a:t>21/01/2025</a:t>
            </a:r>
          </a:p>
        </p:txBody>
      </p:sp>
      <p:sp>
        <p:nvSpPr>
          <p:cNvPr id="4" name="Espace réservé du pied de page 3"/>
          <p:cNvSpPr>
            <a:spLocks noGrp="1"/>
          </p:cNvSpPr>
          <p:nvPr>
            <p:ph type="ftr" sz="quarter" idx="11"/>
          </p:nvPr>
        </p:nvSpPr>
        <p:spPr/>
        <p:txBody>
          <a:bodyPr/>
          <a:lstStyle/>
          <a:p>
            <a:pPr>
              <a:defRPr/>
            </a:pPr>
            <a:r>
              <a:rPr lang="fr-FR"/>
              <a:t>Sensibilisation et initiation à la cybersécurité</a:t>
            </a:r>
            <a:endParaRPr lang="fr-FR" dirty="0"/>
          </a:p>
        </p:txBody>
      </p:sp>
      <p:sp>
        <p:nvSpPr>
          <p:cNvPr id="5" name="Espace réservé du numéro de diapositive 4"/>
          <p:cNvSpPr>
            <a:spLocks noGrp="1"/>
          </p:cNvSpPr>
          <p:nvPr>
            <p:ph type="sldNum" sz="quarter" idx="12"/>
          </p:nvPr>
        </p:nvSpPr>
        <p:spPr/>
        <p:txBody>
          <a:bodyPr/>
          <a:lstStyle/>
          <a:p>
            <a:pPr>
              <a:defRPr/>
            </a:pPr>
            <a:fld id="{DAC45385-D604-40AE-9F53-03BDB8FC03CC}" type="slidenum">
              <a:rPr lang="fr-FR" smtClean="0"/>
              <a:pPr>
                <a:defRPr/>
              </a:pPr>
              <a:t>‹N°›</a:t>
            </a:fld>
            <a:endParaRPr lang="fr-FR" dirty="0"/>
          </a:p>
        </p:txBody>
      </p:sp>
      <p:sp>
        <p:nvSpPr>
          <p:cNvPr id="6" name="Rectangle 5"/>
          <p:cNvSpPr/>
          <p:nvPr userDrawn="1"/>
        </p:nvSpPr>
        <p:spPr>
          <a:xfrm>
            <a:off x="0" y="1894545"/>
            <a:ext cx="9144000" cy="1584176"/>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457200" y="2060848"/>
            <a:ext cx="8229600" cy="1296144"/>
          </a:xfrm>
        </p:spPr>
        <p:txBody>
          <a:bodyPr/>
          <a:lstStyle>
            <a:lvl1pPr algn="ctr">
              <a:defRPr sz="3600"/>
            </a:lvl1pPr>
          </a:lstStyle>
          <a:p>
            <a:r>
              <a:rPr lang="fr-FR" dirty="0"/>
              <a:t>Modifiez le style du titre</a:t>
            </a:r>
          </a:p>
        </p:txBody>
      </p:sp>
      <p:sp>
        <p:nvSpPr>
          <p:cNvPr id="10" name="Rectangle 9"/>
          <p:cNvSpPr/>
          <p:nvPr userDrawn="1"/>
        </p:nvSpPr>
        <p:spPr>
          <a:xfrm>
            <a:off x="0" y="-4152"/>
            <a:ext cx="9144000"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Picture 18" descr="logo_cybereduv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434" y="462798"/>
            <a:ext cx="2927132" cy="94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Espace réservé du texte 13"/>
          <p:cNvSpPr>
            <a:spLocks noGrp="1"/>
          </p:cNvSpPr>
          <p:nvPr>
            <p:ph type="body" sz="quarter" idx="13"/>
          </p:nvPr>
        </p:nvSpPr>
        <p:spPr>
          <a:xfrm>
            <a:off x="468313" y="3716338"/>
            <a:ext cx="8207375" cy="1368425"/>
          </a:xfrm>
        </p:spPr>
        <p:txBody>
          <a:bodyPr/>
          <a:lstStyle>
            <a:lvl1pPr marL="0" indent="0" algn="ctr">
              <a:buNone/>
              <a:defRPr sz="2400">
                <a:solidFill>
                  <a:srgbClr val="5F5F5F"/>
                </a:solidFill>
              </a:defRPr>
            </a:lvl1pPr>
          </a:lstStyle>
          <a:p>
            <a:pPr lvl="0"/>
            <a:r>
              <a:rPr lang="fr-FR" dirty="0"/>
              <a:t>Modifiez les styles du texte du masque</a:t>
            </a:r>
          </a:p>
        </p:txBody>
      </p:sp>
    </p:spTree>
    <p:extLst>
      <p:ext uri="{BB962C8B-B14F-4D97-AF65-F5344CB8AC3E}">
        <p14:creationId xmlns:p14="http://schemas.microsoft.com/office/powerpoint/2010/main" val="57969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4" name="ZoneTexte 3"/>
          <p:cNvSpPr txBox="1">
            <a:spLocks noChangeArrowheads="1"/>
          </p:cNvSpPr>
          <p:nvPr userDrawn="1"/>
        </p:nvSpPr>
        <p:spPr bwMode="auto">
          <a:xfrm>
            <a:off x="8675688" y="6524625"/>
            <a:ext cx="4206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fld id="{EF940623-6C50-4B87-9209-F5B47B5DFC3A}" type="slidenum">
              <a:rPr lang="fr-FR" altLang="fr-FR" sz="1100" smtClean="0"/>
              <a:pPr>
                <a:defRPr/>
              </a:pPr>
              <a:t>‹N°›</a:t>
            </a:fld>
            <a:endParaRPr lang="fr-FR" altLang="fr-FR" sz="1100"/>
          </a:p>
        </p:txBody>
      </p:sp>
      <p:sp>
        <p:nvSpPr>
          <p:cNvPr id="2" name="Titre 1"/>
          <p:cNvSpPr>
            <a:spLocks noGrp="1"/>
          </p:cNvSpPr>
          <p:nvPr>
            <p:ph type="title"/>
          </p:nvPr>
        </p:nvSpPr>
        <p:spPr/>
        <p:txBody>
          <a:bodyPr/>
          <a:lstStyle>
            <a:lvl1pPr algn="l">
              <a:defRPr/>
            </a:lvl1pPr>
          </a:lstStyle>
          <a:p>
            <a:r>
              <a:rPr lang="fr-FR" dirty="0"/>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r>
              <a:rPr lang="fr-FR" dirty="0"/>
              <a:t>21/01/2025</a:t>
            </a:r>
          </a:p>
        </p:txBody>
      </p:sp>
      <p:sp>
        <p:nvSpPr>
          <p:cNvPr id="8" name="Espace réservé du pied de page 4"/>
          <p:cNvSpPr>
            <a:spLocks noGrp="1"/>
          </p:cNvSpPr>
          <p:nvPr>
            <p:ph type="ftr" sz="quarter" idx="11"/>
          </p:nvPr>
        </p:nvSpPr>
        <p:spPr/>
        <p:txBody>
          <a:bodyPr/>
          <a:lstStyle>
            <a:lvl1pPr>
              <a:defRPr/>
            </a:lvl1pPr>
          </a:lstStyle>
          <a:p>
            <a:pPr>
              <a:defRPr/>
            </a:pPr>
            <a:r>
              <a:rPr lang="fr-FR"/>
              <a:t>Sensibilisation et initiation à la cybersécurité</a:t>
            </a:r>
          </a:p>
        </p:txBody>
      </p:sp>
    </p:spTree>
    <p:extLst>
      <p:ext uri="{BB962C8B-B14F-4D97-AF65-F5344CB8AC3E}">
        <p14:creationId xmlns:p14="http://schemas.microsoft.com/office/powerpoint/2010/main" val="3477413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merci">
    <p:spTree>
      <p:nvGrpSpPr>
        <p:cNvPr id="1" name=""/>
        <p:cNvGrpSpPr/>
        <p:nvPr/>
      </p:nvGrpSpPr>
      <p:grpSpPr>
        <a:xfrm>
          <a:off x="0" y="0"/>
          <a:ext cx="0" cy="0"/>
          <a:chOff x="0" y="0"/>
          <a:chExt cx="0" cy="0"/>
        </a:xfrm>
      </p:grpSpPr>
      <p:sp>
        <p:nvSpPr>
          <p:cNvPr id="2" name="Titre 1"/>
          <p:cNvSpPr>
            <a:spLocks noGrp="1"/>
          </p:cNvSpPr>
          <p:nvPr>
            <p:ph type="title"/>
          </p:nvPr>
        </p:nvSpPr>
        <p:spPr>
          <a:xfrm>
            <a:off x="1049128" y="2565400"/>
            <a:ext cx="7051885" cy="982800"/>
          </a:xfrm>
        </p:spPr>
        <p:txBody>
          <a:bodyPr/>
          <a:lstStyle>
            <a:lvl1pPr algn="l">
              <a:defRPr sz="6600">
                <a:latin typeface="Helvetica 35 Thin" pitchFamily="34" charset="0"/>
              </a:defRPr>
            </a:lvl1pPr>
          </a:lstStyle>
          <a:p>
            <a:r>
              <a:rPr lang="fr-FR"/>
              <a:t>Modifiez le style du titre</a:t>
            </a:r>
            <a:endParaRPr lang="fr-FR" dirty="0"/>
          </a:p>
        </p:txBody>
      </p:sp>
    </p:spTree>
    <p:extLst>
      <p:ext uri="{BB962C8B-B14F-4D97-AF65-F5344CB8AC3E}">
        <p14:creationId xmlns:p14="http://schemas.microsoft.com/office/powerpoint/2010/main" val="2171797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9144000" cy="980728"/>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6" name="Espace réservé du titre 1"/>
          <p:cNvSpPr>
            <a:spLocks noGrp="1"/>
          </p:cNvSpPr>
          <p:nvPr>
            <p:ph type="title"/>
          </p:nvPr>
        </p:nvSpPr>
        <p:spPr bwMode="auto">
          <a:xfrm>
            <a:off x="457200" y="9220"/>
            <a:ext cx="8229600" cy="971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dirty="0"/>
              <a:t>Modifiez le style du titre</a:t>
            </a:r>
          </a:p>
        </p:txBody>
      </p:sp>
      <p:sp>
        <p:nvSpPr>
          <p:cNvPr id="1027" name="Espace réservé du texte 2"/>
          <p:cNvSpPr>
            <a:spLocks noGrp="1"/>
          </p:cNvSpPr>
          <p:nvPr>
            <p:ph type="body" idx="1"/>
          </p:nvPr>
        </p:nvSpPr>
        <p:spPr bwMode="auto">
          <a:xfrm>
            <a:off x="457200" y="1700808"/>
            <a:ext cx="8229600"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a:t>Modifiez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p>
        </p:txBody>
      </p:sp>
      <p:sp>
        <p:nvSpPr>
          <p:cNvPr id="14" name="Rectangle 13"/>
          <p:cNvSpPr/>
          <p:nvPr userDrawn="1"/>
        </p:nvSpPr>
        <p:spPr>
          <a:xfrm>
            <a:off x="0" y="6593262"/>
            <a:ext cx="3419872" cy="66937"/>
          </a:xfrm>
          <a:prstGeom prst="rect">
            <a:avLst/>
          </a:prstGeom>
          <a:solidFill>
            <a:srgbClr val="922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e la date 3"/>
          <p:cNvSpPr>
            <a:spLocks noGrp="1"/>
          </p:cNvSpPr>
          <p:nvPr>
            <p:ph type="dt" sz="half" idx="2"/>
          </p:nvPr>
        </p:nvSpPr>
        <p:spPr>
          <a:xfrm>
            <a:off x="3419872" y="6448752"/>
            <a:ext cx="1008112" cy="365125"/>
          </a:xfrm>
          <a:prstGeom prst="rect">
            <a:avLst/>
          </a:prstGeom>
        </p:spPr>
        <p:txBody>
          <a:bodyPr anchor="ctr"/>
          <a:lstStyle>
            <a:lvl1pPr algn="ctr">
              <a:defRPr sz="1050">
                <a:latin typeface="Arial" panose="020B0604020202020204" pitchFamily="34" charset="0"/>
                <a:cs typeface="Arial" panose="020B0604020202020204" pitchFamily="34" charset="0"/>
              </a:defRPr>
            </a:lvl1pPr>
          </a:lstStyle>
          <a:p>
            <a:pPr>
              <a:defRPr/>
            </a:pPr>
            <a:r>
              <a:rPr lang="fr-FR" dirty="0"/>
              <a:t>21/01/2025</a:t>
            </a:r>
          </a:p>
        </p:txBody>
      </p:sp>
      <p:sp>
        <p:nvSpPr>
          <p:cNvPr id="16" name="Espace réservé du pied de page 4"/>
          <p:cNvSpPr>
            <a:spLocks noGrp="1"/>
          </p:cNvSpPr>
          <p:nvPr>
            <p:ph type="ftr" sz="quarter" idx="3"/>
          </p:nvPr>
        </p:nvSpPr>
        <p:spPr>
          <a:xfrm>
            <a:off x="4499992" y="6448752"/>
            <a:ext cx="3031976" cy="365125"/>
          </a:xfrm>
          <a:prstGeom prst="rect">
            <a:avLst/>
          </a:prstGeom>
        </p:spPr>
        <p:txBody>
          <a:bodyPr anchor="ctr"/>
          <a:lstStyle>
            <a:lvl1pPr>
              <a:defRPr sz="1050">
                <a:latin typeface="Arial" panose="020B0604020202020204" pitchFamily="34" charset="0"/>
                <a:cs typeface="Arial" panose="020B0604020202020204" pitchFamily="34" charset="0"/>
              </a:defRPr>
            </a:lvl1pPr>
          </a:lstStyle>
          <a:p>
            <a:pPr>
              <a:defRPr/>
            </a:pPr>
            <a:r>
              <a:rPr lang="fr-FR" dirty="0"/>
              <a:t>Sensibilisation et initiation à la cybersécurité</a:t>
            </a:r>
          </a:p>
        </p:txBody>
      </p:sp>
      <p:sp>
        <p:nvSpPr>
          <p:cNvPr id="17" name="Espace réservé du numéro de diapositive 5"/>
          <p:cNvSpPr>
            <a:spLocks noGrp="1"/>
          </p:cNvSpPr>
          <p:nvPr>
            <p:ph type="sldNum" sz="quarter" idx="4"/>
          </p:nvPr>
        </p:nvSpPr>
        <p:spPr>
          <a:xfrm>
            <a:off x="8676456" y="6448752"/>
            <a:ext cx="432048" cy="365125"/>
          </a:xfrm>
          <a:prstGeom prst="rect">
            <a:avLst/>
          </a:prstGeom>
        </p:spPr>
        <p:txBody>
          <a:bodyPr anchor="ctr"/>
          <a:lstStyle>
            <a:lvl1pPr>
              <a:defRPr sz="1050">
                <a:latin typeface="Arial" panose="020B0604020202020204" pitchFamily="34" charset="0"/>
                <a:cs typeface="Arial" panose="020B0604020202020204" pitchFamily="34" charset="0"/>
              </a:defRPr>
            </a:lvl1pPr>
          </a:lstStyle>
          <a:p>
            <a:pPr>
              <a:defRPr/>
            </a:pPr>
            <a:fld id="{DAC45385-D604-40AE-9F53-03BDB8FC03CC}" type="slidenum">
              <a:rPr lang="fr-FR" smtClean="0"/>
              <a:pPr>
                <a:defRPr/>
              </a:pPr>
              <a:t>‹N°›</a:t>
            </a:fld>
            <a:endParaRPr lang="fr-FR" dirty="0"/>
          </a:p>
        </p:txBody>
      </p:sp>
      <p:pic>
        <p:nvPicPr>
          <p:cNvPr id="18" name="Picture 18" descr="logo_cybereduv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7596336" y="6467727"/>
            <a:ext cx="1008112" cy="3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66" r:id="rId1"/>
    <p:sldLayoutId id="2147483865" r:id="rId2"/>
    <p:sldLayoutId id="2147483869" r:id="rId3"/>
    <p:sldLayoutId id="2147483870" r:id="rId4"/>
    <p:sldLayoutId id="2147483871" r:id="rId5"/>
  </p:sldLayoutIdLst>
  <p:hf sldNum="0" hdr="0"/>
  <p:txStyles>
    <p:titleStyle>
      <a:lvl1pPr algn="l" rtl="0" eaLnBrk="0" fontAlgn="base" hangingPunct="0">
        <a:spcBef>
          <a:spcPct val="0"/>
        </a:spcBef>
        <a:spcAft>
          <a:spcPct val="0"/>
        </a:spcAft>
        <a:defRPr sz="2800" b="1" kern="1200">
          <a:solidFill>
            <a:schemeClr val="bg1">
              <a:lumMod val="95000"/>
            </a:schemeClr>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24.png"/><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image" Target="../media/image26.png"/><Relationship Id="rId2" Type="http://schemas.openxmlformats.org/officeDocument/2006/relationships/image" Target="../media/image23.png"/><Relationship Id="rId1" Type="http://schemas.openxmlformats.org/officeDocument/2006/relationships/slideLayout" Target="../slideLayouts/slideLayout4.xml"/><Relationship Id="rId6" Type="http://schemas.openxmlformats.org/officeDocument/2006/relationships/image" Target="../media/image25.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2.wmf"/></Relationships>
</file>

<file path=ppt/slides/_rels/slide2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5.png"/><Relationship Id="rId7" Type="http://schemas.openxmlformats.org/officeDocument/2006/relationships/image" Target="../media/image8.png"/><Relationship Id="rId2" Type="http://schemas.openxmlformats.org/officeDocument/2006/relationships/image" Target="../media/image26.png"/><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10.png"/><Relationship Id="rId4" Type="http://schemas.openxmlformats.org/officeDocument/2006/relationships/image" Target="../media/image23.png"/><Relationship Id="rId9" Type="http://schemas.openxmlformats.org/officeDocument/2006/relationships/image" Target="../media/image12.wmf"/></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2.wmf"/><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4.xml"/><Relationship Id="rId4" Type="http://schemas.openxmlformats.org/officeDocument/2006/relationships/image" Target="../media/image33.png"/></Relationships>
</file>

<file path=ppt/slides/_rels/slide3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33.png"/><Relationship Id="rId4" Type="http://schemas.openxmlformats.org/officeDocument/2006/relationships/image" Target="../media/image32.png"/></Relationships>
</file>

<file path=ppt/slides/_rels/slide3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2.png"/><Relationship Id="rId7" Type="http://schemas.openxmlformats.org/officeDocument/2006/relationships/image" Target="../media/image35.png"/><Relationship Id="rId2" Type="http://schemas.openxmlformats.org/officeDocument/2006/relationships/image" Target="../media/image31.png"/><Relationship Id="rId1" Type="http://schemas.openxmlformats.org/officeDocument/2006/relationships/slideLayout" Target="../slideLayouts/slideLayout4.xml"/><Relationship Id="rId6" Type="http://schemas.openxmlformats.org/officeDocument/2006/relationships/image" Target="../media/image34.png"/><Relationship Id="rId5" Type="http://schemas.openxmlformats.org/officeDocument/2006/relationships/image" Target="../media/image22.png"/><Relationship Id="rId4" Type="http://schemas.openxmlformats.org/officeDocument/2006/relationships/image" Target="../media/image33.png"/></Relationships>
</file>

<file path=ppt/slides/_rels/slide3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37.png"/><Relationship Id="rId5" Type="http://schemas.openxmlformats.org/officeDocument/2006/relationships/image" Target="../media/image32.png"/><Relationship Id="rId4" Type="http://schemas.openxmlformats.org/officeDocument/2006/relationships/image" Target="../media/image3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40.png"/><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2.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wmf"/><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2" name="Rectangle 10"/>
          <p:cNvSpPr>
            <a:spLocks noChangeArrowheads="1"/>
          </p:cNvSpPr>
          <p:nvPr/>
        </p:nvSpPr>
        <p:spPr bwMode="auto">
          <a:xfrm>
            <a:off x="0" y="523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3" name="Rectangle 11"/>
          <p:cNvSpPr>
            <a:spLocks noChangeArrowheads="1"/>
          </p:cNvSpPr>
          <p:nvPr/>
        </p:nvSpPr>
        <p:spPr bwMode="auto">
          <a:xfrm>
            <a:off x="0" y="847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4" name="Rectangle 12"/>
          <p:cNvSpPr>
            <a:spLocks noChangeArrowheads="1"/>
          </p:cNvSpPr>
          <p:nvPr/>
        </p:nvSpPr>
        <p:spPr bwMode="auto">
          <a:xfrm>
            <a:off x="0" y="1333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5" name="Rectangle 13"/>
          <p:cNvSpPr>
            <a:spLocks noChangeArrowheads="1"/>
          </p:cNvSpPr>
          <p:nvPr/>
        </p:nvSpPr>
        <p:spPr bwMode="auto">
          <a:xfrm>
            <a:off x="0" y="1990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6" name="Rectangle 14"/>
          <p:cNvSpPr>
            <a:spLocks noChangeArrowheads="1"/>
          </p:cNvSpPr>
          <p:nvPr/>
        </p:nvSpPr>
        <p:spPr bwMode="auto">
          <a:xfrm>
            <a:off x="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7" name="Rectangle 15"/>
          <p:cNvSpPr>
            <a:spLocks noChangeArrowheads="1"/>
          </p:cNvSpPr>
          <p:nvPr/>
        </p:nvSpPr>
        <p:spPr bwMode="auto">
          <a:xfrm>
            <a:off x="0" y="3057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p>
        </p:txBody>
      </p:sp>
      <p:sp>
        <p:nvSpPr>
          <p:cNvPr id="15378" name="Rectangle 16"/>
          <p:cNvSpPr>
            <a:spLocks noChangeArrowheads="1"/>
          </p:cNvSpPr>
          <p:nvPr/>
        </p:nvSpPr>
        <p:spPr bwMode="auto">
          <a:xfrm>
            <a:off x="0" y="3295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r-FR" altLang="fr-FR" sz="1000">
                <a:latin typeface="Arial" charset="0"/>
                <a:ea typeface="Times New Roman" pitchFamily="18" charset="0"/>
              </a:rPr>
              <a:t> </a:t>
            </a:r>
            <a:endParaRPr lang="fr-FR" altLang="fr-FR" sz="1800">
              <a:latin typeface="Arial" charset="0"/>
              <a:ea typeface="Times New Roman" pitchFamily="18" charset="0"/>
            </a:endParaRPr>
          </a:p>
        </p:txBody>
      </p:sp>
      <p:sp>
        <p:nvSpPr>
          <p:cNvPr id="15379" name="Rectangle 17"/>
          <p:cNvSpPr>
            <a:spLocks noChangeArrowheads="1"/>
          </p:cNvSpPr>
          <p:nvPr/>
        </p:nvSpPr>
        <p:spPr bwMode="auto">
          <a:xfrm>
            <a:off x="0" y="3762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r-FR" altLang="fr-FR" sz="800">
                <a:latin typeface="Arial" charset="0"/>
              </a:rPr>
              <a:t> </a:t>
            </a:r>
            <a:endParaRPr lang="fr-FR" altLang="fr-FR" sz="1800">
              <a:latin typeface="Arial" charset="0"/>
            </a:endParaRPr>
          </a:p>
        </p:txBody>
      </p:sp>
      <p:sp>
        <p:nvSpPr>
          <p:cNvPr id="3" name="Titre 2"/>
          <p:cNvSpPr>
            <a:spLocks noGrp="1"/>
          </p:cNvSpPr>
          <p:nvPr>
            <p:ph type="ctrTitle"/>
          </p:nvPr>
        </p:nvSpPr>
        <p:spPr/>
        <p:txBody>
          <a:bodyPr/>
          <a:lstStyle/>
          <a:p>
            <a:r>
              <a:rPr lang="fr-FR" dirty="0"/>
              <a:t>Sensibilisation et initiation à la cybersécurité</a:t>
            </a:r>
          </a:p>
        </p:txBody>
      </p:sp>
      <p:sp>
        <p:nvSpPr>
          <p:cNvPr id="5" name="Sous-titre 4"/>
          <p:cNvSpPr>
            <a:spLocks noGrp="1"/>
          </p:cNvSpPr>
          <p:nvPr>
            <p:ph type="subTitle" idx="1"/>
          </p:nvPr>
        </p:nvSpPr>
        <p:spPr/>
        <p:txBody>
          <a:bodyPr/>
          <a:lstStyle/>
          <a:p>
            <a:r>
              <a:rPr lang="fr-FR" sz="2500" dirty="0"/>
              <a:t>Module 3 : les aspects réseau et applicatifs – 2</a:t>
            </a:r>
            <a:r>
              <a:rPr lang="fr-FR" sz="2500" baseline="30000" dirty="0"/>
              <a:t>e</a:t>
            </a:r>
            <a:r>
              <a:rPr lang="fr-FR" sz="2500" dirty="0"/>
              <a:t> partie</a:t>
            </a:r>
          </a:p>
          <a:p>
            <a:endParaRPr lang="fr-FR" dirty="0"/>
          </a:p>
        </p:txBody>
      </p:sp>
      <p:sp>
        <p:nvSpPr>
          <p:cNvPr id="8" name="Espace réservé de la date 7"/>
          <p:cNvSpPr>
            <a:spLocks noGrp="1"/>
          </p:cNvSpPr>
          <p:nvPr>
            <p:ph type="dt" sz="half" idx="10"/>
          </p:nvPr>
        </p:nvSpPr>
        <p:spPr>
          <a:xfrm>
            <a:off x="3613212" y="4895537"/>
            <a:ext cx="1917576" cy="365125"/>
          </a:xfrm>
        </p:spPr>
        <p:txBody>
          <a:bodyPr/>
          <a:lstStyle/>
          <a:p>
            <a:pPr>
              <a:defRPr/>
            </a:pPr>
            <a:r>
              <a:rPr lang="fr-FR" dirty="0"/>
              <a:t>21/01/2025</a:t>
            </a:r>
          </a:p>
        </p:txBody>
      </p:sp>
      <p:sp>
        <p:nvSpPr>
          <p:cNvPr id="7" name="ZoneTexte 6">
            <a:extLst>
              <a:ext uri="{FF2B5EF4-FFF2-40B4-BE49-F238E27FC236}">
                <a16:creationId xmlns:a16="http://schemas.microsoft.com/office/drawing/2014/main" id="{A3C58133-E708-97B0-7935-8BFCF6838550}"/>
              </a:ext>
            </a:extLst>
          </p:cNvPr>
          <p:cNvSpPr txBox="1"/>
          <p:nvPr/>
        </p:nvSpPr>
        <p:spPr>
          <a:xfrm>
            <a:off x="179512" y="5241514"/>
            <a:ext cx="8676964" cy="623248"/>
          </a:xfrm>
          <a:prstGeom prst="rect">
            <a:avLst/>
          </a:prstGeom>
          <a:noFill/>
        </p:spPr>
        <p:txBody>
          <a:bodyPr wrap="square" rtlCol="0">
            <a:spAutoFit/>
          </a:bodyPr>
          <a:lstStyle/>
          <a:p>
            <a:r>
              <a:rPr lang="fr-FR" sz="1200" dirty="0"/>
              <a:t>Document adapté par François </a:t>
            </a:r>
            <a:r>
              <a:rPr lang="fr-FR" sz="1200" dirty="0" err="1"/>
              <a:t>Lacomme</a:t>
            </a:r>
            <a:r>
              <a:rPr lang="fr-FR" sz="1200" dirty="0"/>
              <a:t> pour SEC105 - Architectures et bonnes pratiques de la sécurité des réseaux, des systèmes, des données et des applications.</a:t>
            </a:r>
            <a:br>
              <a:rPr lang="fr-FR" sz="1400" dirty="0"/>
            </a:br>
            <a:r>
              <a:rPr lang="fr-FR" sz="1050" i="1" dirty="0"/>
              <a:t>OFA Millau – Licence Informatique et Concepteur Architecte Informatique (toutes spécialités)</a:t>
            </a:r>
            <a:endParaRPr lang="fr-FR" sz="1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47223" y="1015659"/>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Un peu d’histoire : « Machine </a:t>
            </a:r>
            <a:r>
              <a:rPr lang="fr-FR" dirty="0" err="1"/>
              <a:t>Enigma</a:t>
            </a:r>
            <a:r>
              <a:rPr lang="fr-FR" dirty="0"/>
              <a:t> » </a:t>
            </a:r>
          </a:p>
        </p:txBody>
      </p:sp>
      <p:sp>
        <p:nvSpPr>
          <p:cNvPr id="7" name="Espace réservé du contenu 2"/>
          <p:cNvSpPr>
            <a:spLocks noGrp="1"/>
          </p:cNvSpPr>
          <p:nvPr>
            <p:ph idx="1"/>
          </p:nvPr>
        </p:nvSpPr>
        <p:spPr>
          <a:xfrm>
            <a:off x="487747" y="1518034"/>
            <a:ext cx="5452405" cy="4896544"/>
          </a:xfrm>
        </p:spPr>
        <p:txBody>
          <a:bodyPr>
            <a:noAutofit/>
          </a:bodyPr>
          <a:lstStyle/>
          <a:p>
            <a:pPr marL="0" indent="0" algn="just">
              <a:buNone/>
            </a:pPr>
            <a:r>
              <a:rPr lang="fr-FR" sz="1800" b="1" dirty="0">
                <a:solidFill>
                  <a:srgbClr val="943634"/>
                </a:solidFill>
              </a:rPr>
              <a:t>Présentation des machines </a:t>
            </a:r>
            <a:r>
              <a:rPr lang="fr-FR" sz="1800" b="1" dirty="0" err="1">
                <a:solidFill>
                  <a:srgbClr val="943634"/>
                </a:solidFill>
              </a:rPr>
              <a:t>Enigma</a:t>
            </a:r>
            <a:endParaRPr lang="fr-FR" sz="1800" b="1" dirty="0">
              <a:solidFill>
                <a:srgbClr val="943634"/>
              </a:solidFill>
            </a:endParaRPr>
          </a:p>
          <a:p>
            <a:pPr marL="0" indent="0" algn="just">
              <a:buNone/>
            </a:pPr>
            <a:endParaRPr lang="fr-FR" sz="600" dirty="0"/>
          </a:p>
          <a:p>
            <a:pPr algn="just"/>
            <a:r>
              <a:rPr lang="fr-FR" sz="1700" dirty="0"/>
              <a:t>Machine initiale conçue au début du XX</a:t>
            </a:r>
            <a:r>
              <a:rPr lang="fr-FR" sz="1700" baseline="30000" dirty="0"/>
              <a:t>e</a:t>
            </a:r>
            <a:r>
              <a:rPr lang="fr-FR" sz="1700" dirty="0"/>
              <a:t> siècle. Elle a bénéficié de plusieurs évolutions et versions, et a été utilisée par les Allemands pendant la seconde guerre mondiale ;</a:t>
            </a:r>
          </a:p>
          <a:p>
            <a:pPr marL="0" indent="0" algn="just">
              <a:buNone/>
            </a:pPr>
            <a:endParaRPr lang="fr-FR" sz="800" dirty="0"/>
          </a:p>
          <a:p>
            <a:pPr algn="just"/>
            <a:r>
              <a:rPr lang="fr-FR" sz="1700" dirty="0"/>
              <a:t>Les machines </a:t>
            </a:r>
            <a:r>
              <a:rPr lang="fr-FR" sz="1700" dirty="0" err="1"/>
              <a:t>Enigma</a:t>
            </a:r>
            <a:r>
              <a:rPr lang="fr-FR" sz="1700" dirty="0"/>
              <a:t> ressemblent à des machines à écrire, avec un clavier destiné à un opérateur, un tableau de sortie (panneau lumineux), plusieurs rotors, un réflecteur et un tableau de connexion ;</a:t>
            </a:r>
          </a:p>
        </p:txBody>
      </p:sp>
      <p:pic>
        <p:nvPicPr>
          <p:cNvPr id="8" name="Picture 2" descr="http://museeradiomili.com/wp-content/uploads/2008/09/enigma_350x37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3739" y="1412776"/>
            <a:ext cx="3016293" cy="3240360"/>
          </a:xfrm>
          <a:prstGeom prst="rect">
            <a:avLst/>
          </a:prstGeom>
          <a:noFill/>
          <a:extLst>
            <a:ext uri="{909E8E84-426E-40DD-AFC4-6F175D3DCCD1}">
              <a14:hiddenFill xmlns:a14="http://schemas.microsoft.com/office/drawing/2010/main">
                <a:solidFill>
                  <a:srgbClr val="FFFFFF"/>
                </a:solidFill>
              </a14:hiddenFill>
            </a:ext>
          </a:extLst>
        </p:spPr>
      </p:pic>
      <p:sp>
        <p:nvSpPr>
          <p:cNvPr id="9" name="Espace réservé du contenu 2"/>
          <p:cNvSpPr txBox="1">
            <a:spLocks/>
          </p:cNvSpPr>
          <p:nvPr/>
        </p:nvSpPr>
        <p:spPr>
          <a:xfrm>
            <a:off x="514157" y="4611608"/>
            <a:ext cx="8378323" cy="208823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fr-FR" sz="1700" dirty="0">
                <a:latin typeface="Arial" panose="020B0604020202020204" pitchFamily="34" charset="0"/>
                <a:cs typeface="Arial" panose="020B0604020202020204" pitchFamily="34" charset="0"/>
              </a:rPr>
              <a:t>La méthode de chiffrement est basée sur de la substitution :</a:t>
            </a:r>
          </a:p>
          <a:p>
            <a:pPr lvl="1" algn="just"/>
            <a:r>
              <a:rPr lang="fr-FR" sz="1500" dirty="0">
                <a:latin typeface="Arial" panose="020B0604020202020204" pitchFamily="34" charset="0"/>
                <a:cs typeface="Arial" panose="020B0604020202020204" pitchFamily="34" charset="0"/>
              </a:rPr>
              <a:t>L’opérateur tape le message en clair. Chaque lettre du message en clair est remplacée par une autre lettre dans le message chiffré (les lettres chiffrées s’allument sur le tableau de sortie au fur et à mesure de la frappe en clair de l’opérateur) ;</a:t>
            </a:r>
          </a:p>
          <a:p>
            <a:pPr lvl="1" algn="just"/>
            <a:r>
              <a:rPr lang="fr-FR" sz="1500" dirty="0">
                <a:latin typeface="Arial" panose="020B0604020202020204" pitchFamily="34" charset="0"/>
                <a:cs typeface="Arial" panose="020B0604020202020204" pitchFamily="34" charset="0"/>
              </a:rPr>
              <a:t>L’utilisation des rotors a pour conséquence qu’une lettre en clair sera être substituée par des lettres différentes tout au long du message chiffré.</a:t>
            </a:r>
          </a:p>
          <a:p>
            <a:pPr lvl="1" algn="just"/>
            <a:endParaRPr lang="fr-FR" sz="1600" dirty="0">
              <a:latin typeface="Arial" panose="020B0604020202020204" pitchFamily="34" charset="0"/>
              <a:cs typeface="Arial" panose="020B0604020202020204" pitchFamily="34" charset="0"/>
            </a:endParaRPr>
          </a:p>
          <a:p>
            <a:pPr lvl="1" algn="just"/>
            <a:endParaRPr lang="fr-FR" sz="1600" dirty="0">
              <a:latin typeface="Arial" panose="020B0604020202020204" pitchFamily="34" charset="0"/>
              <a:cs typeface="Arial" panose="020B0604020202020204" pitchFamily="34" charset="0"/>
            </a:endParaRPr>
          </a:p>
          <a:p>
            <a:pPr algn="just"/>
            <a:endParaRPr lang="fr-FR" sz="2000" dirty="0">
              <a:latin typeface="Arial" panose="020B0604020202020204" pitchFamily="34" charset="0"/>
              <a:cs typeface="Arial" panose="020B0604020202020204" pitchFamily="34" charset="0"/>
            </a:endParaRPr>
          </a:p>
        </p:txBody>
      </p:sp>
      <p:sp>
        <p:nvSpPr>
          <p:cNvPr id="10" name="Espace réservé du contenu 2"/>
          <p:cNvSpPr txBox="1">
            <a:spLocks/>
          </p:cNvSpPr>
          <p:nvPr/>
        </p:nvSpPr>
        <p:spPr>
          <a:xfrm>
            <a:off x="2555777" y="6267792"/>
            <a:ext cx="5065962"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fr-FR" sz="1200" dirty="0">
                <a:latin typeface="Arial" panose="020B0604020202020204" pitchFamily="34" charset="0"/>
                <a:cs typeface="Arial" panose="020B0604020202020204" pitchFamily="34" charset="0"/>
              </a:rPr>
              <a:t>source image : http://museeradiomili.com/cryptographie/</a:t>
            </a:r>
          </a:p>
        </p:txBody>
      </p:sp>
      <p:sp>
        <p:nvSpPr>
          <p:cNvPr id="3" name="ZoneTexte 2">
            <a:extLst>
              <a:ext uri="{FF2B5EF4-FFF2-40B4-BE49-F238E27FC236}">
                <a16:creationId xmlns:a16="http://schemas.microsoft.com/office/drawing/2014/main" id="{D3944F68-0035-667E-981D-864AF75E195F}"/>
              </a:ext>
            </a:extLst>
          </p:cNvPr>
          <p:cNvSpPr txBox="1"/>
          <p:nvPr/>
        </p:nvSpPr>
        <p:spPr>
          <a:xfrm rot="2114241">
            <a:off x="7726738" y="331652"/>
            <a:ext cx="1433946" cy="307777"/>
          </a:xfrm>
          <a:custGeom>
            <a:avLst/>
            <a:gdLst>
              <a:gd name="connsiteX0" fmla="*/ 0 w 1433946"/>
              <a:gd name="connsiteY0" fmla="*/ 0 h 307777"/>
              <a:gd name="connsiteX1" fmla="*/ 506661 w 1433946"/>
              <a:gd name="connsiteY1" fmla="*/ 0 h 307777"/>
              <a:gd name="connsiteX2" fmla="*/ 998982 w 1433946"/>
              <a:gd name="connsiteY2" fmla="*/ 0 h 307777"/>
              <a:gd name="connsiteX3" fmla="*/ 1433946 w 1433946"/>
              <a:gd name="connsiteY3" fmla="*/ 0 h 307777"/>
              <a:gd name="connsiteX4" fmla="*/ 1433946 w 1433946"/>
              <a:gd name="connsiteY4" fmla="*/ 307777 h 307777"/>
              <a:gd name="connsiteX5" fmla="*/ 984643 w 1433946"/>
              <a:gd name="connsiteY5" fmla="*/ 307777 h 307777"/>
              <a:gd name="connsiteX6" fmla="*/ 506661 w 1433946"/>
              <a:gd name="connsiteY6" fmla="*/ 307777 h 307777"/>
              <a:gd name="connsiteX7" fmla="*/ 0 w 1433946"/>
              <a:gd name="connsiteY7" fmla="*/ 307777 h 307777"/>
              <a:gd name="connsiteX8" fmla="*/ 0 w 1433946"/>
              <a:gd name="connsiteY8" fmla="*/ 0 h 307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3946" h="307777" fill="none" extrusionOk="0">
                <a:moveTo>
                  <a:pt x="0" y="0"/>
                </a:moveTo>
                <a:cubicBezTo>
                  <a:pt x="136963" y="-29243"/>
                  <a:pt x="400795" y="52488"/>
                  <a:pt x="506661" y="0"/>
                </a:cubicBezTo>
                <a:cubicBezTo>
                  <a:pt x="612527" y="-52488"/>
                  <a:pt x="819323" y="52222"/>
                  <a:pt x="998982" y="0"/>
                </a:cubicBezTo>
                <a:cubicBezTo>
                  <a:pt x="1178641" y="-52222"/>
                  <a:pt x="1330792" y="36264"/>
                  <a:pt x="1433946" y="0"/>
                </a:cubicBezTo>
                <a:cubicBezTo>
                  <a:pt x="1462833" y="68536"/>
                  <a:pt x="1427827" y="237018"/>
                  <a:pt x="1433946" y="307777"/>
                </a:cubicBezTo>
                <a:cubicBezTo>
                  <a:pt x="1284693" y="327932"/>
                  <a:pt x="1110026" y="278127"/>
                  <a:pt x="984643" y="307777"/>
                </a:cubicBezTo>
                <a:cubicBezTo>
                  <a:pt x="859260" y="337427"/>
                  <a:pt x="734644" y="269326"/>
                  <a:pt x="506661" y="307777"/>
                </a:cubicBezTo>
                <a:cubicBezTo>
                  <a:pt x="278678" y="346228"/>
                  <a:pt x="148566" y="279302"/>
                  <a:pt x="0" y="307777"/>
                </a:cubicBezTo>
                <a:cubicBezTo>
                  <a:pt x="-35256" y="202343"/>
                  <a:pt x="27218" y="113495"/>
                  <a:pt x="0" y="0"/>
                </a:cubicBezTo>
                <a:close/>
              </a:path>
              <a:path w="1433946" h="307777" stroke="0" extrusionOk="0">
                <a:moveTo>
                  <a:pt x="0" y="0"/>
                </a:moveTo>
                <a:cubicBezTo>
                  <a:pt x="169091" y="-22163"/>
                  <a:pt x="359401" y="17517"/>
                  <a:pt x="463643" y="0"/>
                </a:cubicBezTo>
                <a:cubicBezTo>
                  <a:pt x="567885" y="-17517"/>
                  <a:pt x="757910" y="25050"/>
                  <a:pt x="898606" y="0"/>
                </a:cubicBezTo>
                <a:cubicBezTo>
                  <a:pt x="1039302" y="-25050"/>
                  <a:pt x="1174483" y="26863"/>
                  <a:pt x="1433946" y="0"/>
                </a:cubicBezTo>
                <a:cubicBezTo>
                  <a:pt x="1454773" y="133970"/>
                  <a:pt x="1408245" y="197125"/>
                  <a:pt x="1433946" y="307777"/>
                </a:cubicBezTo>
                <a:cubicBezTo>
                  <a:pt x="1255725" y="309608"/>
                  <a:pt x="1199380" y="281819"/>
                  <a:pt x="984643" y="307777"/>
                </a:cubicBezTo>
                <a:cubicBezTo>
                  <a:pt x="769906" y="333735"/>
                  <a:pt x="603008" y="298462"/>
                  <a:pt x="477982" y="307777"/>
                </a:cubicBezTo>
                <a:cubicBezTo>
                  <a:pt x="352956" y="317092"/>
                  <a:pt x="100220" y="267075"/>
                  <a:pt x="0" y="307777"/>
                </a:cubicBezTo>
                <a:cubicBezTo>
                  <a:pt x="-9174" y="178844"/>
                  <a:pt x="23522" y="79401"/>
                  <a:pt x="0" y="0"/>
                </a:cubicBezTo>
                <a:close/>
              </a:path>
            </a:pathLst>
          </a:custGeom>
          <a:solidFill>
            <a:schemeClr val="accent2">
              <a:lumMod val="50000"/>
              <a:alpha val="79878"/>
            </a:schemeClr>
          </a:solidFill>
          <a:ln>
            <a:solidFill>
              <a:schemeClr val="accent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fr-FR" sz="1400" b="1" dirty="0">
                <a:solidFill>
                  <a:schemeClr val="bg1"/>
                </a:solidFill>
                <a:latin typeface="Arial Narrow" panose="020B0604020202020204" pitchFamily="34" charset="0"/>
                <a:cs typeface="Arial Narrow" panose="020B0604020202020204" pitchFamily="34" charset="0"/>
              </a:rPr>
              <a:t>Pour information</a:t>
            </a:r>
          </a:p>
        </p:txBody>
      </p:sp>
    </p:spTree>
    <p:extLst>
      <p:ext uri="{BB962C8B-B14F-4D97-AF65-F5344CB8AC3E}">
        <p14:creationId xmlns:p14="http://schemas.microsoft.com/office/powerpoint/2010/main" val="873445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marL="0" indent="0" algn="just">
              <a:buNone/>
            </a:pPr>
            <a:r>
              <a:rPr lang="fr-FR" sz="1800" b="1" dirty="0">
                <a:solidFill>
                  <a:srgbClr val="943634"/>
                </a:solidFill>
              </a:rPr>
              <a:t>Les fonctions d’une machine </a:t>
            </a:r>
            <a:r>
              <a:rPr lang="fr-FR" sz="1800" b="1" dirty="0" err="1">
                <a:solidFill>
                  <a:srgbClr val="943634"/>
                </a:solidFill>
              </a:rPr>
              <a:t>Enigma</a:t>
            </a:r>
            <a:r>
              <a:rPr lang="fr-FR" sz="1800" b="1" dirty="0">
                <a:solidFill>
                  <a:srgbClr val="943634"/>
                </a:solidFill>
              </a:rPr>
              <a:t>	</a:t>
            </a:r>
          </a:p>
          <a:p>
            <a:pPr marL="0" indent="0" algn="just">
              <a:buNone/>
            </a:pPr>
            <a:endParaRPr lang="fr-FR" sz="1400" dirty="0"/>
          </a:p>
          <a:p>
            <a:pPr algn="just"/>
            <a:r>
              <a:rPr lang="fr-FR" sz="1800" dirty="0"/>
              <a:t>Tableau de connexion</a:t>
            </a:r>
          </a:p>
          <a:p>
            <a:pPr lvl="1" algn="just"/>
            <a:r>
              <a:rPr lang="fr-FR" sz="1600" dirty="0"/>
              <a:t>Se situe avant l’entrée sur le brouilleur ;</a:t>
            </a:r>
          </a:p>
          <a:p>
            <a:pPr lvl="1" algn="just"/>
            <a:r>
              <a:rPr lang="fr-FR" sz="1600" dirty="0"/>
              <a:t>Effectue des permutations simples.</a:t>
            </a:r>
          </a:p>
          <a:p>
            <a:pPr marL="0" indent="0" algn="just">
              <a:buNone/>
            </a:pPr>
            <a:endParaRPr lang="fr-FR" sz="1400" dirty="0"/>
          </a:p>
          <a:p>
            <a:pPr algn="just"/>
            <a:r>
              <a:rPr lang="fr-FR" sz="1800" dirty="0"/>
              <a:t>De 3 à 6 rotors (selon le modèle)</a:t>
            </a:r>
          </a:p>
          <a:p>
            <a:pPr lvl="1" algn="just"/>
            <a:r>
              <a:rPr lang="fr-FR" sz="1600" dirty="0"/>
              <a:t>Permutations aléatoires des lettres de l’alphabet ;</a:t>
            </a:r>
          </a:p>
          <a:p>
            <a:pPr lvl="1" algn="just"/>
            <a:r>
              <a:rPr lang="fr-FR" sz="1600" dirty="0"/>
              <a:t>Le rotor tourne à chaque lettre tapée ;</a:t>
            </a:r>
          </a:p>
          <a:p>
            <a:pPr lvl="1" algn="just"/>
            <a:r>
              <a:rPr lang="fr-FR" sz="1600" dirty="0"/>
              <a:t>Lorsque le premier rotor a fait un tour (26 positions), le second rotor tourne d’un cran, et ainsi de suite.</a:t>
            </a:r>
          </a:p>
          <a:p>
            <a:pPr marL="0" indent="0" algn="just">
              <a:buNone/>
            </a:pPr>
            <a:endParaRPr lang="fr-FR" sz="1400" dirty="0"/>
          </a:p>
          <a:p>
            <a:pPr algn="just"/>
            <a:r>
              <a:rPr lang="fr-FR" sz="1800" dirty="0"/>
              <a:t>Le réflecteur</a:t>
            </a:r>
          </a:p>
          <a:p>
            <a:pPr lvl="1"/>
            <a:r>
              <a:rPr lang="fr-FR" sz="1600" dirty="0"/>
              <a:t>Dernière permutation 2 à 2 des lettres avant de les faire</a:t>
            </a:r>
            <a:br>
              <a:rPr lang="fr-FR" sz="1600" dirty="0"/>
            </a:br>
            <a:r>
              <a:rPr lang="fr-FR" sz="1600" dirty="0"/>
              <a:t>retraverser les retors et le tableau de connexion.</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Un peu d’histoire : « Machine </a:t>
            </a:r>
            <a:r>
              <a:rPr lang="fr-FR" dirty="0" err="1"/>
              <a:t>Enigma</a:t>
            </a:r>
            <a:r>
              <a:rPr lang="fr-FR" dirty="0"/>
              <a:t> » </a:t>
            </a:r>
          </a:p>
        </p:txBody>
      </p:sp>
      <p:pic>
        <p:nvPicPr>
          <p:cNvPr id="16" name="Picture 4" descr="réflecte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898" y="4968552"/>
            <a:ext cx="1243454" cy="134076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tableau des connex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1544959"/>
            <a:ext cx="219075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8" descr="roto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8355" y="2852936"/>
            <a:ext cx="1626008" cy="1484617"/>
          </a:xfrm>
          <a:prstGeom prst="rect">
            <a:avLst/>
          </a:prstGeom>
          <a:noFill/>
          <a:extLst>
            <a:ext uri="{909E8E84-426E-40DD-AFC4-6F175D3DCCD1}">
              <a14:hiddenFill xmlns:a14="http://schemas.microsoft.com/office/drawing/2010/main">
                <a:solidFill>
                  <a:srgbClr val="FFFFFF"/>
                </a:solidFill>
              </a14:hiddenFill>
            </a:ext>
          </a:extLst>
        </p:spPr>
      </p:pic>
      <p:sp>
        <p:nvSpPr>
          <p:cNvPr id="19" name="Espace réservé du contenu 2"/>
          <p:cNvSpPr txBox="1">
            <a:spLocks/>
          </p:cNvSpPr>
          <p:nvPr/>
        </p:nvSpPr>
        <p:spPr>
          <a:xfrm>
            <a:off x="2843808" y="6309320"/>
            <a:ext cx="6080555"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200" dirty="0">
                <a:latin typeface="Arial" panose="020B0604020202020204" pitchFamily="34" charset="0"/>
                <a:cs typeface="Arial" panose="020B0604020202020204" pitchFamily="34" charset="0"/>
              </a:rPr>
              <a:t>source images : https://interstices.info/jcms/jalios_5127/accueil</a:t>
            </a:r>
          </a:p>
        </p:txBody>
      </p:sp>
      <p:sp>
        <p:nvSpPr>
          <p:cNvPr id="9" name="ZoneTexte 8">
            <a:extLst>
              <a:ext uri="{FF2B5EF4-FFF2-40B4-BE49-F238E27FC236}">
                <a16:creationId xmlns:a16="http://schemas.microsoft.com/office/drawing/2014/main" id="{1DF32A2E-43A2-F72E-2095-AFE87541D948}"/>
              </a:ext>
            </a:extLst>
          </p:cNvPr>
          <p:cNvSpPr txBox="1"/>
          <p:nvPr/>
        </p:nvSpPr>
        <p:spPr>
          <a:xfrm rot="2114241">
            <a:off x="7726738" y="331652"/>
            <a:ext cx="1433946" cy="307777"/>
          </a:xfrm>
          <a:custGeom>
            <a:avLst/>
            <a:gdLst>
              <a:gd name="connsiteX0" fmla="*/ 0 w 1433946"/>
              <a:gd name="connsiteY0" fmla="*/ 0 h 307777"/>
              <a:gd name="connsiteX1" fmla="*/ 506661 w 1433946"/>
              <a:gd name="connsiteY1" fmla="*/ 0 h 307777"/>
              <a:gd name="connsiteX2" fmla="*/ 998982 w 1433946"/>
              <a:gd name="connsiteY2" fmla="*/ 0 h 307777"/>
              <a:gd name="connsiteX3" fmla="*/ 1433946 w 1433946"/>
              <a:gd name="connsiteY3" fmla="*/ 0 h 307777"/>
              <a:gd name="connsiteX4" fmla="*/ 1433946 w 1433946"/>
              <a:gd name="connsiteY4" fmla="*/ 307777 h 307777"/>
              <a:gd name="connsiteX5" fmla="*/ 984643 w 1433946"/>
              <a:gd name="connsiteY5" fmla="*/ 307777 h 307777"/>
              <a:gd name="connsiteX6" fmla="*/ 506661 w 1433946"/>
              <a:gd name="connsiteY6" fmla="*/ 307777 h 307777"/>
              <a:gd name="connsiteX7" fmla="*/ 0 w 1433946"/>
              <a:gd name="connsiteY7" fmla="*/ 307777 h 307777"/>
              <a:gd name="connsiteX8" fmla="*/ 0 w 1433946"/>
              <a:gd name="connsiteY8" fmla="*/ 0 h 307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3946" h="307777" fill="none" extrusionOk="0">
                <a:moveTo>
                  <a:pt x="0" y="0"/>
                </a:moveTo>
                <a:cubicBezTo>
                  <a:pt x="136963" y="-29243"/>
                  <a:pt x="400795" y="52488"/>
                  <a:pt x="506661" y="0"/>
                </a:cubicBezTo>
                <a:cubicBezTo>
                  <a:pt x="612527" y="-52488"/>
                  <a:pt x="819323" y="52222"/>
                  <a:pt x="998982" y="0"/>
                </a:cubicBezTo>
                <a:cubicBezTo>
                  <a:pt x="1178641" y="-52222"/>
                  <a:pt x="1330792" y="36264"/>
                  <a:pt x="1433946" y="0"/>
                </a:cubicBezTo>
                <a:cubicBezTo>
                  <a:pt x="1462833" y="68536"/>
                  <a:pt x="1427827" y="237018"/>
                  <a:pt x="1433946" y="307777"/>
                </a:cubicBezTo>
                <a:cubicBezTo>
                  <a:pt x="1284693" y="327932"/>
                  <a:pt x="1110026" y="278127"/>
                  <a:pt x="984643" y="307777"/>
                </a:cubicBezTo>
                <a:cubicBezTo>
                  <a:pt x="859260" y="337427"/>
                  <a:pt x="734644" y="269326"/>
                  <a:pt x="506661" y="307777"/>
                </a:cubicBezTo>
                <a:cubicBezTo>
                  <a:pt x="278678" y="346228"/>
                  <a:pt x="148566" y="279302"/>
                  <a:pt x="0" y="307777"/>
                </a:cubicBezTo>
                <a:cubicBezTo>
                  <a:pt x="-35256" y="202343"/>
                  <a:pt x="27218" y="113495"/>
                  <a:pt x="0" y="0"/>
                </a:cubicBezTo>
                <a:close/>
              </a:path>
              <a:path w="1433946" h="307777" stroke="0" extrusionOk="0">
                <a:moveTo>
                  <a:pt x="0" y="0"/>
                </a:moveTo>
                <a:cubicBezTo>
                  <a:pt x="169091" y="-22163"/>
                  <a:pt x="359401" y="17517"/>
                  <a:pt x="463643" y="0"/>
                </a:cubicBezTo>
                <a:cubicBezTo>
                  <a:pt x="567885" y="-17517"/>
                  <a:pt x="757910" y="25050"/>
                  <a:pt x="898606" y="0"/>
                </a:cubicBezTo>
                <a:cubicBezTo>
                  <a:pt x="1039302" y="-25050"/>
                  <a:pt x="1174483" y="26863"/>
                  <a:pt x="1433946" y="0"/>
                </a:cubicBezTo>
                <a:cubicBezTo>
                  <a:pt x="1454773" y="133970"/>
                  <a:pt x="1408245" y="197125"/>
                  <a:pt x="1433946" y="307777"/>
                </a:cubicBezTo>
                <a:cubicBezTo>
                  <a:pt x="1255725" y="309608"/>
                  <a:pt x="1199380" y="281819"/>
                  <a:pt x="984643" y="307777"/>
                </a:cubicBezTo>
                <a:cubicBezTo>
                  <a:pt x="769906" y="333735"/>
                  <a:pt x="603008" y="298462"/>
                  <a:pt x="477982" y="307777"/>
                </a:cubicBezTo>
                <a:cubicBezTo>
                  <a:pt x="352956" y="317092"/>
                  <a:pt x="100220" y="267075"/>
                  <a:pt x="0" y="307777"/>
                </a:cubicBezTo>
                <a:cubicBezTo>
                  <a:pt x="-9174" y="178844"/>
                  <a:pt x="23522" y="79401"/>
                  <a:pt x="0" y="0"/>
                </a:cubicBezTo>
                <a:close/>
              </a:path>
            </a:pathLst>
          </a:custGeom>
          <a:solidFill>
            <a:schemeClr val="accent2">
              <a:lumMod val="50000"/>
              <a:alpha val="79878"/>
            </a:schemeClr>
          </a:solidFill>
          <a:ln>
            <a:solidFill>
              <a:schemeClr val="accent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fr-FR" sz="1400" b="1" dirty="0">
                <a:solidFill>
                  <a:schemeClr val="bg1"/>
                </a:solidFill>
                <a:latin typeface="Arial Narrow" panose="020B0604020202020204" pitchFamily="34" charset="0"/>
                <a:cs typeface="Arial Narrow" panose="020B0604020202020204" pitchFamily="34" charset="0"/>
              </a:rPr>
              <a:t>Pour information</a:t>
            </a:r>
          </a:p>
        </p:txBody>
      </p:sp>
    </p:spTree>
    <p:extLst>
      <p:ext uri="{BB962C8B-B14F-4D97-AF65-F5344CB8AC3E}">
        <p14:creationId xmlns:p14="http://schemas.microsoft.com/office/powerpoint/2010/main" val="2875182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2203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Un peu d’histoire : « Machine </a:t>
            </a:r>
            <a:r>
              <a:rPr lang="fr-FR" dirty="0" err="1"/>
              <a:t>Enigma</a:t>
            </a:r>
            <a:r>
              <a:rPr lang="fr-FR" dirty="0"/>
              <a:t> » </a:t>
            </a:r>
          </a:p>
        </p:txBody>
      </p:sp>
      <p:sp>
        <p:nvSpPr>
          <p:cNvPr id="7" name="Cylindre 6"/>
          <p:cNvSpPr/>
          <p:nvPr/>
        </p:nvSpPr>
        <p:spPr>
          <a:xfrm>
            <a:off x="1043608" y="1916832"/>
            <a:ext cx="792088" cy="18722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flipV="1">
            <a:off x="1439652" y="1628800"/>
            <a:ext cx="0" cy="2448272"/>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1705836" y="2060848"/>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10" name="Cylindre 9"/>
          <p:cNvSpPr/>
          <p:nvPr/>
        </p:nvSpPr>
        <p:spPr>
          <a:xfrm>
            <a:off x="2483768" y="1905397"/>
            <a:ext cx="576064" cy="18722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flipV="1">
            <a:off x="2771800" y="1617365"/>
            <a:ext cx="0" cy="2448272"/>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2929972" y="2049413"/>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13" name="ZoneTexte 12"/>
          <p:cNvSpPr txBox="1"/>
          <p:nvPr/>
        </p:nvSpPr>
        <p:spPr>
          <a:xfrm>
            <a:off x="2411760" y="2052836"/>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14" name="Cylindre 13"/>
          <p:cNvSpPr/>
          <p:nvPr/>
        </p:nvSpPr>
        <p:spPr>
          <a:xfrm>
            <a:off x="3621038" y="1916832"/>
            <a:ext cx="576064" cy="18722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14"/>
          <p:cNvCxnSpPr/>
          <p:nvPr/>
        </p:nvCxnSpPr>
        <p:spPr>
          <a:xfrm flipV="1">
            <a:off x="3909070" y="1628800"/>
            <a:ext cx="0" cy="2448272"/>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4067242" y="2060848"/>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17" name="ZoneTexte 16"/>
          <p:cNvSpPr txBox="1"/>
          <p:nvPr/>
        </p:nvSpPr>
        <p:spPr>
          <a:xfrm>
            <a:off x="3549030" y="2064271"/>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18" name="Cylindre 17"/>
          <p:cNvSpPr/>
          <p:nvPr/>
        </p:nvSpPr>
        <p:spPr>
          <a:xfrm>
            <a:off x="4716016" y="1916832"/>
            <a:ext cx="576064" cy="18722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9" name="Connecteur droit 18"/>
          <p:cNvCxnSpPr/>
          <p:nvPr/>
        </p:nvCxnSpPr>
        <p:spPr>
          <a:xfrm flipV="1">
            <a:off x="5004048" y="1628800"/>
            <a:ext cx="0" cy="2448272"/>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5162220" y="2060848"/>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21" name="ZoneTexte 20"/>
          <p:cNvSpPr txBox="1"/>
          <p:nvPr/>
        </p:nvSpPr>
        <p:spPr>
          <a:xfrm>
            <a:off x="4644008" y="2064271"/>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22" name="Cylindre 21"/>
          <p:cNvSpPr/>
          <p:nvPr/>
        </p:nvSpPr>
        <p:spPr>
          <a:xfrm>
            <a:off x="5724128" y="1916832"/>
            <a:ext cx="288032" cy="18722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3" name="Connecteur droit 22"/>
          <p:cNvCxnSpPr/>
          <p:nvPr/>
        </p:nvCxnSpPr>
        <p:spPr>
          <a:xfrm flipV="1">
            <a:off x="5883002" y="1628800"/>
            <a:ext cx="0" cy="2448272"/>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5763684" y="2060848"/>
            <a:ext cx="216726" cy="1692771"/>
          </a:xfrm>
          <a:prstGeom prst="rect">
            <a:avLst/>
          </a:prstGeom>
          <a:noFill/>
        </p:spPr>
        <p:txBody>
          <a:bodyPr wrap="none" rtlCol="0">
            <a:spAutoFit/>
          </a:bodyPr>
          <a:lstStyle/>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a:p>
            <a:r>
              <a:rPr lang="fr-FR" sz="800" dirty="0"/>
              <a:t>-</a:t>
            </a:r>
          </a:p>
        </p:txBody>
      </p:sp>
      <p:sp>
        <p:nvSpPr>
          <p:cNvPr id="25" name="Rectangle 24"/>
          <p:cNvSpPr/>
          <p:nvPr/>
        </p:nvSpPr>
        <p:spPr>
          <a:xfrm>
            <a:off x="2268950" y="4437112"/>
            <a:ext cx="573212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2338943" y="4436244"/>
            <a:ext cx="5662127"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Z P H N M S W C I Y T Q E D O B L R F K U V G X J A</a:t>
            </a:r>
          </a:p>
        </p:txBody>
      </p:sp>
      <p:sp>
        <p:nvSpPr>
          <p:cNvPr id="27" name="ZoneTexte 26"/>
          <p:cNvSpPr txBox="1"/>
          <p:nvPr/>
        </p:nvSpPr>
        <p:spPr>
          <a:xfrm>
            <a:off x="2340958" y="4754116"/>
            <a:ext cx="5662127"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A B C D E F G H I J K L M N O P Q R S T U V W X Y Z</a:t>
            </a:r>
          </a:p>
        </p:txBody>
      </p:sp>
      <p:sp>
        <p:nvSpPr>
          <p:cNvPr id="28" name="Rectangle à coins arrondis 27"/>
          <p:cNvSpPr/>
          <p:nvPr/>
        </p:nvSpPr>
        <p:spPr>
          <a:xfrm>
            <a:off x="2051720" y="5517232"/>
            <a:ext cx="2947814" cy="7920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p:cNvSpPr txBox="1"/>
          <p:nvPr/>
        </p:nvSpPr>
        <p:spPr>
          <a:xfrm>
            <a:off x="2105497" y="5536282"/>
            <a:ext cx="2869696"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Q  W  E  R  T  Z  U  I  O</a:t>
            </a:r>
          </a:p>
        </p:txBody>
      </p:sp>
      <p:sp>
        <p:nvSpPr>
          <p:cNvPr id="30" name="ZoneTexte 29"/>
          <p:cNvSpPr txBox="1"/>
          <p:nvPr/>
        </p:nvSpPr>
        <p:spPr>
          <a:xfrm>
            <a:off x="2292887" y="5759387"/>
            <a:ext cx="2547492"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A  D  S  F  G  H  J  K</a:t>
            </a:r>
          </a:p>
        </p:txBody>
      </p:sp>
      <p:sp>
        <p:nvSpPr>
          <p:cNvPr id="31" name="ZoneTexte 30"/>
          <p:cNvSpPr txBox="1"/>
          <p:nvPr/>
        </p:nvSpPr>
        <p:spPr>
          <a:xfrm>
            <a:off x="2134072" y="6001543"/>
            <a:ext cx="2869696"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P  Y  X  C  V  B  N  M  L</a:t>
            </a:r>
          </a:p>
        </p:txBody>
      </p:sp>
      <p:sp>
        <p:nvSpPr>
          <p:cNvPr id="32" name="Rectangle 31"/>
          <p:cNvSpPr/>
          <p:nvPr/>
        </p:nvSpPr>
        <p:spPr>
          <a:xfrm>
            <a:off x="4726360" y="5601775"/>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p:cNvSpPr/>
          <p:nvPr/>
        </p:nvSpPr>
        <p:spPr>
          <a:xfrm>
            <a:off x="4409750" y="5598766"/>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Rectangle 33"/>
          <p:cNvSpPr/>
          <p:nvPr/>
        </p:nvSpPr>
        <p:spPr>
          <a:xfrm>
            <a:off x="4087814" y="5597012"/>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34"/>
          <p:cNvSpPr/>
          <p:nvPr/>
        </p:nvSpPr>
        <p:spPr>
          <a:xfrm>
            <a:off x="3771204" y="5594003"/>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Rectangle 35"/>
          <p:cNvSpPr/>
          <p:nvPr/>
        </p:nvSpPr>
        <p:spPr>
          <a:xfrm>
            <a:off x="3454031" y="5597012"/>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36"/>
          <p:cNvSpPr/>
          <p:nvPr/>
        </p:nvSpPr>
        <p:spPr>
          <a:xfrm>
            <a:off x="3137421" y="5594003"/>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Rectangle 37"/>
          <p:cNvSpPr/>
          <p:nvPr/>
        </p:nvSpPr>
        <p:spPr>
          <a:xfrm>
            <a:off x="2815485" y="5592249"/>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38"/>
          <p:cNvSpPr/>
          <p:nvPr/>
        </p:nvSpPr>
        <p:spPr>
          <a:xfrm>
            <a:off x="2489349" y="5589240"/>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p:cNvSpPr/>
          <p:nvPr/>
        </p:nvSpPr>
        <p:spPr>
          <a:xfrm>
            <a:off x="2182265" y="5589240"/>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Rectangle 40"/>
          <p:cNvSpPr/>
          <p:nvPr/>
        </p:nvSpPr>
        <p:spPr>
          <a:xfrm>
            <a:off x="4754938" y="6076690"/>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Rectangle 41"/>
          <p:cNvSpPr/>
          <p:nvPr/>
        </p:nvSpPr>
        <p:spPr>
          <a:xfrm>
            <a:off x="4438328" y="6073681"/>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Rectangle 42"/>
          <p:cNvSpPr/>
          <p:nvPr/>
        </p:nvSpPr>
        <p:spPr>
          <a:xfrm>
            <a:off x="4116392" y="6071927"/>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Rectangle 43"/>
          <p:cNvSpPr/>
          <p:nvPr/>
        </p:nvSpPr>
        <p:spPr>
          <a:xfrm>
            <a:off x="3799782" y="6068918"/>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Rectangle 44"/>
          <p:cNvSpPr/>
          <p:nvPr/>
        </p:nvSpPr>
        <p:spPr>
          <a:xfrm>
            <a:off x="3482609" y="6071927"/>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p:cNvSpPr/>
          <p:nvPr/>
        </p:nvSpPr>
        <p:spPr>
          <a:xfrm>
            <a:off x="3165999" y="6068918"/>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Rectangle 46"/>
          <p:cNvSpPr/>
          <p:nvPr/>
        </p:nvSpPr>
        <p:spPr>
          <a:xfrm>
            <a:off x="2844063" y="6067164"/>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Rectangle 47"/>
          <p:cNvSpPr/>
          <p:nvPr/>
        </p:nvSpPr>
        <p:spPr>
          <a:xfrm>
            <a:off x="2517927" y="6064155"/>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Rectangle 48"/>
          <p:cNvSpPr/>
          <p:nvPr/>
        </p:nvSpPr>
        <p:spPr>
          <a:xfrm>
            <a:off x="2210843" y="6064155"/>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49"/>
          <p:cNvSpPr/>
          <p:nvPr/>
        </p:nvSpPr>
        <p:spPr>
          <a:xfrm>
            <a:off x="4591870" y="5829079"/>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Rectangle 50"/>
          <p:cNvSpPr/>
          <p:nvPr/>
        </p:nvSpPr>
        <p:spPr>
          <a:xfrm>
            <a:off x="4269934" y="5827325"/>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3953324" y="5824316"/>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3636151" y="5827325"/>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Rectangle 53"/>
          <p:cNvSpPr/>
          <p:nvPr/>
        </p:nvSpPr>
        <p:spPr>
          <a:xfrm>
            <a:off x="3319541" y="5824316"/>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Rectangle 54"/>
          <p:cNvSpPr/>
          <p:nvPr/>
        </p:nvSpPr>
        <p:spPr>
          <a:xfrm>
            <a:off x="2997605" y="5822562"/>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Rectangle 55"/>
          <p:cNvSpPr/>
          <p:nvPr/>
        </p:nvSpPr>
        <p:spPr>
          <a:xfrm>
            <a:off x="2671469" y="5819553"/>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Rectangle 56"/>
          <p:cNvSpPr/>
          <p:nvPr/>
        </p:nvSpPr>
        <p:spPr>
          <a:xfrm>
            <a:off x="2364385" y="5819553"/>
            <a:ext cx="144016" cy="17014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Rectangle à coins arrondis 57"/>
          <p:cNvSpPr/>
          <p:nvPr/>
        </p:nvSpPr>
        <p:spPr>
          <a:xfrm>
            <a:off x="5158408" y="5517232"/>
            <a:ext cx="2947814" cy="792088"/>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ZoneTexte 58"/>
          <p:cNvSpPr txBox="1"/>
          <p:nvPr/>
        </p:nvSpPr>
        <p:spPr>
          <a:xfrm>
            <a:off x="5212185" y="5536282"/>
            <a:ext cx="2869696"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Q  W  E  R  T  Z  U  I  O</a:t>
            </a:r>
          </a:p>
        </p:txBody>
      </p:sp>
      <p:sp>
        <p:nvSpPr>
          <p:cNvPr id="60" name="ZoneTexte 59"/>
          <p:cNvSpPr txBox="1"/>
          <p:nvPr/>
        </p:nvSpPr>
        <p:spPr>
          <a:xfrm>
            <a:off x="5240760" y="6001543"/>
            <a:ext cx="2869696"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P  Y  X  C  V  B  N  M  L</a:t>
            </a:r>
          </a:p>
        </p:txBody>
      </p:sp>
      <p:pic>
        <p:nvPicPr>
          <p:cNvPr id="61" name="Picture 115" descr="ktip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9794" y="5743541"/>
            <a:ext cx="361323" cy="361322"/>
          </a:xfrm>
          <a:prstGeom prst="rect">
            <a:avLst/>
          </a:prstGeom>
          <a:noFill/>
          <a:extLst>
            <a:ext uri="{909E8E84-426E-40DD-AFC4-6F175D3DCCD1}">
              <a14:hiddenFill xmlns:a14="http://schemas.microsoft.com/office/drawing/2010/main">
                <a:solidFill>
                  <a:srgbClr val="FFFFFF"/>
                </a:solidFill>
              </a14:hiddenFill>
            </a:ext>
          </a:extLst>
        </p:spPr>
      </p:pic>
      <p:sp>
        <p:nvSpPr>
          <p:cNvPr id="62" name="Espace réservé du contenu 2"/>
          <p:cNvSpPr txBox="1">
            <a:spLocks/>
          </p:cNvSpPr>
          <p:nvPr/>
        </p:nvSpPr>
        <p:spPr>
          <a:xfrm>
            <a:off x="782608" y="1412776"/>
            <a:ext cx="1322070"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Réflecteur</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3" name="Espace réservé du contenu 2"/>
          <p:cNvSpPr txBox="1">
            <a:spLocks/>
          </p:cNvSpPr>
          <p:nvPr/>
        </p:nvSpPr>
        <p:spPr>
          <a:xfrm>
            <a:off x="2329663" y="1412776"/>
            <a:ext cx="883711"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Rotor 1</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4" name="Espace réservé du contenu 2"/>
          <p:cNvSpPr txBox="1">
            <a:spLocks/>
          </p:cNvSpPr>
          <p:nvPr/>
        </p:nvSpPr>
        <p:spPr>
          <a:xfrm>
            <a:off x="3448450" y="1412776"/>
            <a:ext cx="922911"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Rotor 2</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5" name="Espace réservé du contenu 2"/>
          <p:cNvSpPr txBox="1">
            <a:spLocks/>
          </p:cNvSpPr>
          <p:nvPr/>
        </p:nvSpPr>
        <p:spPr>
          <a:xfrm>
            <a:off x="4572000" y="1412776"/>
            <a:ext cx="873622"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Rotor 3</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6" name="Espace réservé du contenu 2"/>
          <p:cNvSpPr txBox="1">
            <a:spLocks/>
          </p:cNvSpPr>
          <p:nvPr/>
        </p:nvSpPr>
        <p:spPr>
          <a:xfrm>
            <a:off x="5220072" y="1412776"/>
            <a:ext cx="1309233"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Tambour E/S</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7" name="Espace réservé du contenu 2"/>
          <p:cNvSpPr txBox="1">
            <a:spLocks/>
          </p:cNvSpPr>
          <p:nvPr/>
        </p:nvSpPr>
        <p:spPr>
          <a:xfrm>
            <a:off x="8049167" y="4507024"/>
            <a:ext cx="987329" cy="5400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Tableau de connexion</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8" name="Espace réservé du contenu 2"/>
          <p:cNvSpPr txBox="1">
            <a:spLocks/>
          </p:cNvSpPr>
          <p:nvPr/>
        </p:nvSpPr>
        <p:spPr>
          <a:xfrm>
            <a:off x="3080615" y="6267792"/>
            <a:ext cx="987329" cy="36466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Clavier</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sp>
        <p:nvSpPr>
          <p:cNvPr id="69" name="Espace réservé du contenu 2"/>
          <p:cNvSpPr txBox="1">
            <a:spLocks/>
          </p:cNvSpPr>
          <p:nvPr/>
        </p:nvSpPr>
        <p:spPr>
          <a:xfrm>
            <a:off x="5940152" y="6267792"/>
            <a:ext cx="1474127" cy="36466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FR" sz="1200" dirty="0">
                <a:latin typeface="Arial" panose="020B0604020202020204" pitchFamily="34" charset="0"/>
                <a:cs typeface="Arial" panose="020B0604020202020204" pitchFamily="34" charset="0"/>
              </a:rPr>
              <a:t>Tableau de sortie</a:t>
            </a:r>
          </a:p>
          <a:p>
            <a:pPr marL="0" indent="0" algn="ctr">
              <a:buFont typeface="Arial" panose="020B0604020202020204" pitchFamily="34" charset="0"/>
              <a:buNone/>
            </a:pPr>
            <a:endParaRPr lang="fr-FR" sz="1200" dirty="0">
              <a:latin typeface="Arial" panose="020B0604020202020204" pitchFamily="34" charset="0"/>
              <a:cs typeface="Arial" panose="020B0604020202020204" pitchFamily="34" charset="0"/>
            </a:endParaRPr>
          </a:p>
        </p:txBody>
      </p:sp>
      <p:cxnSp>
        <p:nvCxnSpPr>
          <p:cNvPr id="70" name="Connecteur droit 69"/>
          <p:cNvCxnSpPr/>
          <p:nvPr/>
        </p:nvCxnSpPr>
        <p:spPr>
          <a:xfrm flipV="1">
            <a:off x="3526039" y="5130634"/>
            <a:ext cx="2990177" cy="233189"/>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Connecteur droit 70"/>
          <p:cNvCxnSpPr/>
          <p:nvPr/>
        </p:nvCxnSpPr>
        <p:spPr>
          <a:xfrm flipV="1">
            <a:off x="6516216" y="4659670"/>
            <a:ext cx="0" cy="137482"/>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Connecteur droit 71"/>
          <p:cNvCxnSpPr/>
          <p:nvPr/>
        </p:nvCxnSpPr>
        <p:spPr>
          <a:xfrm flipV="1">
            <a:off x="6515144" y="2790800"/>
            <a:ext cx="1072" cy="1716224"/>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 name="Connecteur droit 72"/>
          <p:cNvCxnSpPr/>
          <p:nvPr/>
        </p:nvCxnSpPr>
        <p:spPr>
          <a:xfrm>
            <a:off x="5185443" y="2790800"/>
            <a:ext cx="1330773" cy="1"/>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4" name="Connecteur droit 73"/>
          <p:cNvCxnSpPr/>
          <p:nvPr/>
        </p:nvCxnSpPr>
        <p:spPr>
          <a:xfrm flipV="1">
            <a:off x="4840379" y="2790802"/>
            <a:ext cx="349100" cy="854222"/>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4067242" y="3635151"/>
            <a:ext cx="778281" cy="1"/>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6" name="Connecteur droit 75"/>
          <p:cNvCxnSpPr/>
          <p:nvPr/>
        </p:nvCxnSpPr>
        <p:spPr>
          <a:xfrm>
            <a:off x="3708159" y="3428305"/>
            <a:ext cx="365839" cy="206846"/>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Connecteur droit 76"/>
          <p:cNvCxnSpPr/>
          <p:nvPr/>
        </p:nvCxnSpPr>
        <p:spPr>
          <a:xfrm flipH="1" flipV="1">
            <a:off x="2955934" y="3428305"/>
            <a:ext cx="752225" cy="695"/>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a:off x="2621730" y="2895797"/>
            <a:ext cx="338240" cy="533203"/>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9" name="Connecteur droit 78"/>
          <p:cNvCxnSpPr/>
          <p:nvPr/>
        </p:nvCxnSpPr>
        <p:spPr>
          <a:xfrm>
            <a:off x="1689662" y="2895797"/>
            <a:ext cx="938824" cy="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 name="Connecteur droit 79"/>
          <p:cNvCxnSpPr/>
          <p:nvPr/>
        </p:nvCxnSpPr>
        <p:spPr>
          <a:xfrm flipH="1" flipV="1">
            <a:off x="1705836" y="2411015"/>
            <a:ext cx="1" cy="496218"/>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Connecteur droit 80"/>
          <p:cNvCxnSpPr/>
          <p:nvPr/>
        </p:nvCxnSpPr>
        <p:spPr>
          <a:xfrm flipH="1">
            <a:off x="1705838" y="2415904"/>
            <a:ext cx="91992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flipH="1" flipV="1">
            <a:off x="2621730" y="2415902"/>
            <a:ext cx="338240" cy="24322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flipH="1" flipV="1">
            <a:off x="2955934" y="2656309"/>
            <a:ext cx="752226" cy="281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flipH="1" flipV="1">
            <a:off x="3708159" y="2659124"/>
            <a:ext cx="365839" cy="6159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flipH="1">
            <a:off x="4069962" y="3274416"/>
            <a:ext cx="75698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flipV="1">
            <a:off x="4826946" y="3274416"/>
            <a:ext cx="362534" cy="1256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flipH="1">
            <a:off x="5189480" y="3400077"/>
            <a:ext cx="986821"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flipV="1">
            <a:off x="6176302" y="3400078"/>
            <a:ext cx="0" cy="82101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a:off x="3765756" y="4221088"/>
            <a:ext cx="241054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Connecteur droit 89"/>
          <p:cNvCxnSpPr/>
          <p:nvPr/>
        </p:nvCxnSpPr>
        <p:spPr>
          <a:xfrm flipV="1">
            <a:off x="3765756" y="4221088"/>
            <a:ext cx="0" cy="2859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Connecteur droit 90"/>
          <p:cNvCxnSpPr/>
          <p:nvPr/>
        </p:nvCxnSpPr>
        <p:spPr>
          <a:xfrm flipV="1">
            <a:off x="3765756" y="4667821"/>
            <a:ext cx="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flipV="1">
            <a:off x="3765756" y="5017939"/>
            <a:ext cx="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V="1">
            <a:off x="6516216" y="4993152"/>
            <a:ext cx="0" cy="137482"/>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a:off x="3765756" y="5170340"/>
            <a:ext cx="3050211" cy="19348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a:stCxn id="36" idx="0"/>
          </p:cNvCxnSpPr>
          <p:nvPr/>
        </p:nvCxnSpPr>
        <p:spPr>
          <a:xfrm flipV="1">
            <a:off x="3526039" y="5363823"/>
            <a:ext cx="0" cy="233189"/>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flipV="1">
            <a:off x="6814847" y="5363823"/>
            <a:ext cx="2240" cy="45414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7" name="ZoneTexte 96"/>
          <p:cNvSpPr txBox="1"/>
          <p:nvPr/>
        </p:nvSpPr>
        <p:spPr>
          <a:xfrm>
            <a:off x="1547664" y="2257127"/>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D</a:t>
            </a:r>
          </a:p>
        </p:txBody>
      </p:sp>
      <p:sp>
        <p:nvSpPr>
          <p:cNvPr id="98" name="ZoneTexte 97"/>
          <p:cNvSpPr txBox="1"/>
          <p:nvPr/>
        </p:nvSpPr>
        <p:spPr>
          <a:xfrm>
            <a:off x="1543628" y="2741909"/>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H</a:t>
            </a:r>
          </a:p>
        </p:txBody>
      </p:sp>
      <p:sp>
        <p:nvSpPr>
          <p:cNvPr id="99" name="ZoneTexte 98"/>
          <p:cNvSpPr txBox="1"/>
          <p:nvPr/>
        </p:nvSpPr>
        <p:spPr>
          <a:xfrm>
            <a:off x="2479732" y="2262014"/>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D</a:t>
            </a:r>
          </a:p>
        </p:txBody>
      </p:sp>
      <p:sp>
        <p:nvSpPr>
          <p:cNvPr id="100" name="ZoneTexte 99"/>
          <p:cNvSpPr txBox="1"/>
          <p:nvPr/>
        </p:nvSpPr>
        <p:spPr>
          <a:xfrm>
            <a:off x="2475696" y="2746796"/>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H</a:t>
            </a:r>
          </a:p>
        </p:txBody>
      </p:sp>
      <p:sp>
        <p:nvSpPr>
          <p:cNvPr id="101" name="ZoneTexte 100"/>
          <p:cNvSpPr txBox="1"/>
          <p:nvPr/>
        </p:nvSpPr>
        <p:spPr>
          <a:xfrm>
            <a:off x="3567924" y="2502421"/>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G</a:t>
            </a:r>
          </a:p>
        </p:txBody>
      </p:sp>
      <p:sp>
        <p:nvSpPr>
          <p:cNvPr id="102" name="ZoneTexte 101"/>
          <p:cNvSpPr txBox="1"/>
          <p:nvPr/>
        </p:nvSpPr>
        <p:spPr>
          <a:xfrm>
            <a:off x="3563888" y="3284984"/>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P</a:t>
            </a:r>
          </a:p>
        </p:txBody>
      </p:sp>
      <p:sp>
        <p:nvSpPr>
          <p:cNvPr id="103" name="ZoneTexte 102"/>
          <p:cNvSpPr txBox="1"/>
          <p:nvPr/>
        </p:nvSpPr>
        <p:spPr>
          <a:xfrm>
            <a:off x="2813936" y="2502421"/>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G</a:t>
            </a:r>
          </a:p>
        </p:txBody>
      </p:sp>
      <p:sp>
        <p:nvSpPr>
          <p:cNvPr id="104" name="ZoneTexte 103"/>
          <p:cNvSpPr txBox="1"/>
          <p:nvPr/>
        </p:nvSpPr>
        <p:spPr>
          <a:xfrm>
            <a:off x="2809900" y="3284984"/>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P</a:t>
            </a:r>
          </a:p>
        </p:txBody>
      </p:sp>
      <p:sp>
        <p:nvSpPr>
          <p:cNvPr id="105" name="ZoneTexte 104"/>
          <p:cNvSpPr txBox="1"/>
          <p:nvPr/>
        </p:nvSpPr>
        <p:spPr>
          <a:xfrm>
            <a:off x="3927964" y="3121223"/>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R</a:t>
            </a:r>
          </a:p>
        </p:txBody>
      </p:sp>
      <p:sp>
        <p:nvSpPr>
          <p:cNvPr id="106" name="ZoneTexte 105"/>
          <p:cNvSpPr txBox="1"/>
          <p:nvPr/>
        </p:nvSpPr>
        <p:spPr>
          <a:xfrm>
            <a:off x="3923928" y="3481958"/>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U</a:t>
            </a:r>
          </a:p>
        </p:txBody>
      </p:sp>
      <p:sp>
        <p:nvSpPr>
          <p:cNvPr id="107" name="ZoneTexte 106"/>
          <p:cNvSpPr txBox="1"/>
          <p:nvPr/>
        </p:nvSpPr>
        <p:spPr>
          <a:xfrm>
            <a:off x="4699489" y="3120528"/>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R</a:t>
            </a:r>
          </a:p>
        </p:txBody>
      </p:sp>
      <p:sp>
        <p:nvSpPr>
          <p:cNvPr id="108" name="ZoneTexte 107"/>
          <p:cNvSpPr txBox="1"/>
          <p:nvPr/>
        </p:nvSpPr>
        <p:spPr>
          <a:xfrm>
            <a:off x="4695453" y="3481263"/>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U</a:t>
            </a:r>
          </a:p>
        </p:txBody>
      </p:sp>
      <p:sp>
        <p:nvSpPr>
          <p:cNvPr id="109" name="ZoneTexte 108"/>
          <p:cNvSpPr txBox="1"/>
          <p:nvPr/>
        </p:nvSpPr>
        <p:spPr>
          <a:xfrm>
            <a:off x="5043445" y="2636912"/>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K</a:t>
            </a:r>
          </a:p>
        </p:txBody>
      </p:sp>
      <p:sp>
        <p:nvSpPr>
          <p:cNvPr id="110" name="ZoneTexte 109"/>
          <p:cNvSpPr txBox="1"/>
          <p:nvPr/>
        </p:nvSpPr>
        <p:spPr>
          <a:xfrm>
            <a:off x="5039409" y="3246189"/>
            <a:ext cx="292068"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W</a:t>
            </a:r>
          </a:p>
        </p:txBody>
      </p:sp>
      <p:sp>
        <p:nvSpPr>
          <p:cNvPr id="111" name="ZoneTexte 110"/>
          <p:cNvSpPr txBox="1"/>
          <p:nvPr/>
        </p:nvSpPr>
        <p:spPr>
          <a:xfrm rot="16200000">
            <a:off x="6341756" y="3598698"/>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12" name="ZoneTexte 111"/>
          <p:cNvSpPr txBox="1"/>
          <p:nvPr/>
        </p:nvSpPr>
        <p:spPr>
          <a:xfrm rot="10800000">
            <a:off x="5330180" y="2555204"/>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13" name="ZoneTexte 112"/>
          <p:cNvSpPr txBox="1"/>
          <p:nvPr/>
        </p:nvSpPr>
        <p:spPr>
          <a:xfrm rot="10800000">
            <a:off x="4253788" y="3397793"/>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14" name="ZoneTexte 113"/>
          <p:cNvSpPr txBox="1"/>
          <p:nvPr/>
        </p:nvSpPr>
        <p:spPr>
          <a:xfrm rot="10800000">
            <a:off x="3131841" y="3189161"/>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15" name="ZoneTexte 114"/>
          <p:cNvSpPr txBox="1"/>
          <p:nvPr/>
        </p:nvSpPr>
        <p:spPr>
          <a:xfrm rot="10800000">
            <a:off x="1941612" y="2660250"/>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16" name="ZoneTexte 115"/>
          <p:cNvSpPr txBox="1"/>
          <p:nvPr/>
        </p:nvSpPr>
        <p:spPr>
          <a:xfrm>
            <a:off x="1979712" y="2187947"/>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17" name="ZoneTexte 116"/>
          <p:cNvSpPr txBox="1"/>
          <p:nvPr/>
        </p:nvSpPr>
        <p:spPr>
          <a:xfrm>
            <a:off x="3156776" y="2433588"/>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18" name="ZoneTexte 117"/>
          <p:cNvSpPr txBox="1"/>
          <p:nvPr/>
        </p:nvSpPr>
        <p:spPr>
          <a:xfrm>
            <a:off x="4274996" y="3044106"/>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19" name="ZoneTexte 118"/>
          <p:cNvSpPr txBox="1"/>
          <p:nvPr/>
        </p:nvSpPr>
        <p:spPr>
          <a:xfrm>
            <a:off x="5308508" y="3180657"/>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20" name="ZoneTexte 119"/>
          <p:cNvSpPr txBox="1"/>
          <p:nvPr/>
        </p:nvSpPr>
        <p:spPr>
          <a:xfrm rot="5400000">
            <a:off x="5990198" y="3648968"/>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21" name="ZoneTexte 120"/>
          <p:cNvSpPr txBox="1"/>
          <p:nvPr/>
        </p:nvSpPr>
        <p:spPr>
          <a:xfrm rot="251783">
            <a:off x="6096990" y="5100472"/>
            <a:ext cx="369012" cy="461665"/>
          </a:xfrm>
          <a:prstGeom prst="rect">
            <a:avLst/>
          </a:prstGeom>
          <a:noFill/>
        </p:spPr>
        <p:txBody>
          <a:bodyPr wrap="none" rtlCol="0">
            <a:spAutoFit/>
          </a:bodyPr>
          <a:lstStyle/>
          <a:p>
            <a:r>
              <a:rPr lang="fr-FR" sz="2400" b="1" dirty="0">
                <a:solidFill>
                  <a:srgbClr val="FF0000"/>
                </a:solidFill>
                <a:latin typeface="Courier New" panose="02070309020205020404" pitchFamily="49" charset="0"/>
                <a:cs typeface="Courier New" panose="02070309020205020404" pitchFamily="49" charset="0"/>
              </a:rPr>
              <a:t>&gt;</a:t>
            </a:r>
          </a:p>
        </p:txBody>
      </p:sp>
      <p:sp>
        <p:nvSpPr>
          <p:cNvPr id="122" name="ZoneTexte 121"/>
          <p:cNvSpPr txBox="1"/>
          <p:nvPr/>
        </p:nvSpPr>
        <p:spPr>
          <a:xfrm rot="21352024">
            <a:off x="3724564" y="5106231"/>
            <a:ext cx="369012" cy="461665"/>
          </a:xfrm>
          <a:prstGeom prst="rect">
            <a:avLst/>
          </a:prstGeom>
          <a:noFill/>
        </p:spPr>
        <p:txBody>
          <a:bodyPr wrap="none" rtlCol="0">
            <a:spAutoFit/>
          </a:bodyPr>
          <a:lstStyle/>
          <a:p>
            <a:r>
              <a:rPr lang="fr-FR" sz="2400" b="1" dirty="0">
                <a:solidFill>
                  <a:schemeClr val="tx2">
                    <a:lumMod val="75000"/>
                  </a:schemeClr>
                </a:solidFill>
                <a:latin typeface="Courier New" panose="02070309020205020404" pitchFamily="49" charset="0"/>
                <a:cs typeface="Courier New" panose="02070309020205020404" pitchFamily="49" charset="0"/>
              </a:rPr>
              <a:t>&gt;</a:t>
            </a:r>
          </a:p>
        </p:txBody>
      </p:sp>
      <p:sp>
        <p:nvSpPr>
          <p:cNvPr id="123" name="Ellipse 122"/>
          <p:cNvSpPr/>
          <p:nvPr/>
        </p:nvSpPr>
        <p:spPr>
          <a:xfrm>
            <a:off x="5587057" y="5595492"/>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Ellipse 123"/>
          <p:cNvSpPr/>
          <p:nvPr/>
        </p:nvSpPr>
        <p:spPr>
          <a:xfrm>
            <a:off x="5275344" y="5595590"/>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5" name="Ellipse 124"/>
          <p:cNvSpPr/>
          <p:nvPr/>
        </p:nvSpPr>
        <p:spPr>
          <a:xfrm>
            <a:off x="6220973" y="5594606"/>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6" name="Ellipse 125"/>
          <p:cNvSpPr/>
          <p:nvPr/>
        </p:nvSpPr>
        <p:spPr>
          <a:xfrm>
            <a:off x="5909260" y="5594704"/>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7" name="Ellipse 126"/>
          <p:cNvSpPr/>
          <p:nvPr/>
        </p:nvSpPr>
        <p:spPr>
          <a:xfrm>
            <a:off x="6864151" y="5596476"/>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8" name="Ellipse 127"/>
          <p:cNvSpPr/>
          <p:nvPr/>
        </p:nvSpPr>
        <p:spPr>
          <a:xfrm>
            <a:off x="6546088" y="5596574"/>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9" name="Ellipse 128"/>
          <p:cNvSpPr/>
          <p:nvPr/>
        </p:nvSpPr>
        <p:spPr>
          <a:xfrm>
            <a:off x="7498067" y="5595590"/>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0" name="Ellipse 129"/>
          <p:cNvSpPr/>
          <p:nvPr/>
        </p:nvSpPr>
        <p:spPr>
          <a:xfrm>
            <a:off x="7186354" y="5595688"/>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1" name="Ellipse 130"/>
          <p:cNvSpPr/>
          <p:nvPr/>
        </p:nvSpPr>
        <p:spPr>
          <a:xfrm>
            <a:off x="7826357" y="5595590"/>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2" name="Ellipse 131"/>
          <p:cNvSpPr/>
          <p:nvPr/>
        </p:nvSpPr>
        <p:spPr>
          <a:xfrm>
            <a:off x="5610143" y="6054245"/>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3" name="Ellipse 132"/>
          <p:cNvSpPr/>
          <p:nvPr/>
        </p:nvSpPr>
        <p:spPr>
          <a:xfrm>
            <a:off x="5298430" y="6054343"/>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4" name="Ellipse 133"/>
          <p:cNvSpPr/>
          <p:nvPr/>
        </p:nvSpPr>
        <p:spPr>
          <a:xfrm>
            <a:off x="6244059" y="6053359"/>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5" name="Ellipse 134"/>
          <p:cNvSpPr/>
          <p:nvPr/>
        </p:nvSpPr>
        <p:spPr>
          <a:xfrm>
            <a:off x="5932346" y="6053457"/>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6" name="Ellipse 135"/>
          <p:cNvSpPr/>
          <p:nvPr/>
        </p:nvSpPr>
        <p:spPr>
          <a:xfrm>
            <a:off x="6887237" y="6055229"/>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7" name="Ellipse 136"/>
          <p:cNvSpPr/>
          <p:nvPr/>
        </p:nvSpPr>
        <p:spPr>
          <a:xfrm>
            <a:off x="6569174" y="6055327"/>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8" name="Ellipse 137"/>
          <p:cNvSpPr/>
          <p:nvPr/>
        </p:nvSpPr>
        <p:spPr>
          <a:xfrm>
            <a:off x="7521153" y="6054343"/>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9" name="Ellipse 138"/>
          <p:cNvSpPr/>
          <p:nvPr/>
        </p:nvSpPr>
        <p:spPr>
          <a:xfrm>
            <a:off x="7209440" y="6054441"/>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0" name="Ellipse 139"/>
          <p:cNvSpPr/>
          <p:nvPr/>
        </p:nvSpPr>
        <p:spPr>
          <a:xfrm>
            <a:off x="7849443" y="6054343"/>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1" name="Ellipse 140"/>
          <p:cNvSpPr/>
          <p:nvPr/>
        </p:nvSpPr>
        <p:spPr>
          <a:xfrm>
            <a:off x="5768893" y="5818850"/>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2" name="Ellipse 141"/>
          <p:cNvSpPr/>
          <p:nvPr/>
        </p:nvSpPr>
        <p:spPr>
          <a:xfrm>
            <a:off x="5457180" y="5818948"/>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3" name="Ellipse 142"/>
          <p:cNvSpPr/>
          <p:nvPr/>
        </p:nvSpPr>
        <p:spPr>
          <a:xfrm>
            <a:off x="6418684" y="5817964"/>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4" name="Ellipse 143"/>
          <p:cNvSpPr/>
          <p:nvPr/>
        </p:nvSpPr>
        <p:spPr>
          <a:xfrm>
            <a:off x="6097446" y="5818062"/>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5" name="Ellipse 144"/>
          <p:cNvSpPr/>
          <p:nvPr/>
        </p:nvSpPr>
        <p:spPr>
          <a:xfrm>
            <a:off x="7055512" y="5819834"/>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6" name="Ellipse 145"/>
          <p:cNvSpPr/>
          <p:nvPr/>
        </p:nvSpPr>
        <p:spPr>
          <a:xfrm>
            <a:off x="6737449" y="5819932"/>
            <a:ext cx="176627" cy="181985"/>
          </a:xfrm>
          <a:prstGeom prst="ellipse">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7" name="Ellipse 146"/>
          <p:cNvSpPr/>
          <p:nvPr/>
        </p:nvSpPr>
        <p:spPr>
          <a:xfrm>
            <a:off x="7695778" y="5818948"/>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Ellipse 147"/>
          <p:cNvSpPr/>
          <p:nvPr/>
        </p:nvSpPr>
        <p:spPr>
          <a:xfrm>
            <a:off x="7377715" y="5819046"/>
            <a:ext cx="176627" cy="181985"/>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9" name="ZoneTexte 148"/>
          <p:cNvSpPr txBox="1"/>
          <p:nvPr/>
        </p:nvSpPr>
        <p:spPr>
          <a:xfrm>
            <a:off x="5399575" y="5759387"/>
            <a:ext cx="2547492" cy="307777"/>
          </a:xfrm>
          <a:prstGeom prst="rect">
            <a:avLst/>
          </a:prstGeom>
          <a:noFill/>
        </p:spPr>
        <p:txBody>
          <a:bodyPr wrap="none" rtlCol="0">
            <a:spAutoFit/>
          </a:bodyPr>
          <a:lstStyle/>
          <a:p>
            <a:r>
              <a:rPr lang="fr-FR" sz="1400" dirty="0">
                <a:latin typeface="Courier New" panose="02070309020205020404" pitchFamily="49" charset="0"/>
                <a:cs typeface="Courier New" panose="02070309020205020404" pitchFamily="49" charset="0"/>
              </a:rPr>
              <a:t>A  D  S  F  G  H  J  K</a:t>
            </a:r>
          </a:p>
        </p:txBody>
      </p:sp>
      <p:sp>
        <p:nvSpPr>
          <p:cNvPr id="150" name="Espace réservé du contenu 2"/>
          <p:cNvSpPr>
            <a:spLocks noGrp="1"/>
          </p:cNvSpPr>
          <p:nvPr>
            <p:ph idx="1"/>
          </p:nvPr>
        </p:nvSpPr>
        <p:spPr>
          <a:xfrm>
            <a:off x="6430516" y="1473322"/>
            <a:ext cx="2584490" cy="1924471"/>
          </a:xfrm>
        </p:spPr>
        <p:txBody>
          <a:bodyPr>
            <a:noAutofit/>
          </a:bodyPr>
          <a:lstStyle/>
          <a:p>
            <a:pPr marL="0" indent="0" algn="just">
              <a:buNone/>
            </a:pPr>
            <a:r>
              <a:rPr lang="fr-FR" sz="1800" b="1" dirty="0" err="1">
                <a:solidFill>
                  <a:srgbClr val="943634"/>
                </a:solidFill>
              </a:rPr>
              <a:t>Enigma</a:t>
            </a:r>
            <a:r>
              <a:rPr lang="fr-FR" sz="1800" b="1" dirty="0">
                <a:solidFill>
                  <a:srgbClr val="943634"/>
                </a:solidFill>
              </a:rPr>
              <a:t> - exemple de chiffrement d’une lettre </a:t>
            </a:r>
            <a:r>
              <a:rPr lang="fr-FR" sz="1800" dirty="0"/>
              <a:t>(T chiffré en G)</a:t>
            </a:r>
          </a:p>
          <a:p>
            <a:pPr marL="0" indent="0" algn="just">
              <a:buNone/>
            </a:pPr>
            <a:endParaRPr lang="fr-FR" sz="2000" dirty="0"/>
          </a:p>
        </p:txBody>
      </p:sp>
      <p:sp>
        <p:nvSpPr>
          <p:cNvPr id="3" name="ZoneTexte 2">
            <a:extLst>
              <a:ext uri="{FF2B5EF4-FFF2-40B4-BE49-F238E27FC236}">
                <a16:creationId xmlns:a16="http://schemas.microsoft.com/office/drawing/2014/main" id="{8FFB5EEC-09D2-F194-D729-7AC276887A25}"/>
              </a:ext>
            </a:extLst>
          </p:cNvPr>
          <p:cNvSpPr txBox="1"/>
          <p:nvPr/>
        </p:nvSpPr>
        <p:spPr>
          <a:xfrm rot="2114241">
            <a:off x="7726738" y="331652"/>
            <a:ext cx="1433946" cy="307777"/>
          </a:xfrm>
          <a:custGeom>
            <a:avLst/>
            <a:gdLst>
              <a:gd name="connsiteX0" fmla="*/ 0 w 1433946"/>
              <a:gd name="connsiteY0" fmla="*/ 0 h 307777"/>
              <a:gd name="connsiteX1" fmla="*/ 506661 w 1433946"/>
              <a:gd name="connsiteY1" fmla="*/ 0 h 307777"/>
              <a:gd name="connsiteX2" fmla="*/ 998982 w 1433946"/>
              <a:gd name="connsiteY2" fmla="*/ 0 h 307777"/>
              <a:gd name="connsiteX3" fmla="*/ 1433946 w 1433946"/>
              <a:gd name="connsiteY3" fmla="*/ 0 h 307777"/>
              <a:gd name="connsiteX4" fmla="*/ 1433946 w 1433946"/>
              <a:gd name="connsiteY4" fmla="*/ 307777 h 307777"/>
              <a:gd name="connsiteX5" fmla="*/ 984643 w 1433946"/>
              <a:gd name="connsiteY5" fmla="*/ 307777 h 307777"/>
              <a:gd name="connsiteX6" fmla="*/ 506661 w 1433946"/>
              <a:gd name="connsiteY6" fmla="*/ 307777 h 307777"/>
              <a:gd name="connsiteX7" fmla="*/ 0 w 1433946"/>
              <a:gd name="connsiteY7" fmla="*/ 307777 h 307777"/>
              <a:gd name="connsiteX8" fmla="*/ 0 w 1433946"/>
              <a:gd name="connsiteY8" fmla="*/ 0 h 307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3946" h="307777" fill="none" extrusionOk="0">
                <a:moveTo>
                  <a:pt x="0" y="0"/>
                </a:moveTo>
                <a:cubicBezTo>
                  <a:pt x="136963" y="-29243"/>
                  <a:pt x="400795" y="52488"/>
                  <a:pt x="506661" y="0"/>
                </a:cubicBezTo>
                <a:cubicBezTo>
                  <a:pt x="612527" y="-52488"/>
                  <a:pt x="819323" y="52222"/>
                  <a:pt x="998982" y="0"/>
                </a:cubicBezTo>
                <a:cubicBezTo>
                  <a:pt x="1178641" y="-52222"/>
                  <a:pt x="1330792" y="36264"/>
                  <a:pt x="1433946" y="0"/>
                </a:cubicBezTo>
                <a:cubicBezTo>
                  <a:pt x="1462833" y="68536"/>
                  <a:pt x="1427827" y="237018"/>
                  <a:pt x="1433946" y="307777"/>
                </a:cubicBezTo>
                <a:cubicBezTo>
                  <a:pt x="1284693" y="327932"/>
                  <a:pt x="1110026" y="278127"/>
                  <a:pt x="984643" y="307777"/>
                </a:cubicBezTo>
                <a:cubicBezTo>
                  <a:pt x="859260" y="337427"/>
                  <a:pt x="734644" y="269326"/>
                  <a:pt x="506661" y="307777"/>
                </a:cubicBezTo>
                <a:cubicBezTo>
                  <a:pt x="278678" y="346228"/>
                  <a:pt x="148566" y="279302"/>
                  <a:pt x="0" y="307777"/>
                </a:cubicBezTo>
                <a:cubicBezTo>
                  <a:pt x="-35256" y="202343"/>
                  <a:pt x="27218" y="113495"/>
                  <a:pt x="0" y="0"/>
                </a:cubicBezTo>
                <a:close/>
              </a:path>
              <a:path w="1433946" h="307777" stroke="0" extrusionOk="0">
                <a:moveTo>
                  <a:pt x="0" y="0"/>
                </a:moveTo>
                <a:cubicBezTo>
                  <a:pt x="169091" y="-22163"/>
                  <a:pt x="359401" y="17517"/>
                  <a:pt x="463643" y="0"/>
                </a:cubicBezTo>
                <a:cubicBezTo>
                  <a:pt x="567885" y="-17517"/>
                  <a:pt x="757910" y="25050"/>
                  <a:pt x="898606" y="0"/>
                </a:cubicBezTo>
                <a:cubicBezTo>
                  <a:pt x="1039302" y="-25050"/>
                  <a:pt x="1174483" y="26863"/>
                  <a:pt x="1433946" y="0"/>
                </a:cubicBezTo>
                <a:cubicBezTo>
                  <a:pt x="1454773" y="133970"/>
                  <a:pt x="1408245" y="197125"/>
                  <a:pt x="1433946" y="307777"/>
                </a:cubicBezTo>
                <a:cubicBezTo>
                  <a:pt x="1255725" y="309608"/>
                  <a:pt x="1199380" y="281819"/>
                  <a:pt x="984643" y="307777"/>
                </a:cubicBezTo>
                <a:cubicBezTo>
                  <a:pt x="769906" y="333735"/>
                  <a:pt x="603008" y="298462"/>
                  <a:pt x="477982" y="307777"/>
                </a:cubicBezTo>
                <a:cubicBezTo>
                  <a:pt x="352956" y="317092"/>
                  <a:pt x="100220" y="267075"/>
                  <a:pt x="0" y="307777"/>
                </a:cubicBezTo>
                <a:cubicBezTo>
                  <a:pt x="-9174" y="178844"/>
                  <a:pt x="23522" y="79401"/>
                  <a:pt x="0" y="0"/>
                </a:cubicBezTo>
                <a:close/>
              </a:path>
            </a:pathLst>
          </a:custGeom>
          <a:solidFill>
            <a:schemeClr val="accent2">
              <a:lumMod val="50000"/>
              <a:alpha val="79878"/>
            </a:schemeClr>
          </a:solidFill>
          <a:ln>
            <a:solidFill>
              <a:schemeClr val="accent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fr-FR" sz="1400" b="1" dirty="0">
                <a:solidFill>
                  <a:schemeClr val="bg1"/>
                </a:solidFill>
                <a:latin typeface="Arial Narrow" panose="020B0604020202020204" pitchFamily="34" charset="0"/>
                <a:cs typeface="Arial Narrow" panose="020B0604020202020204" pitchFamily="34" charset="0"/>
              </a:rPr>
              <a:t>Pour information</a:t>
            </a:r>
          </a:p>
        </p:txBody>
      </p:sp>
    </p:spTree>
    <p:extLst>
      <p:ext uri="{BB962C8B-B14F-4D97-AF65-F5344CB8AC3E}">
        <p14:creationId xmlns:p14="http://schemas.microsoft.com/office/powerpoint/2010/main" val="260173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algn="just"/>
            <a:r>
              <a:rPr lang="fr-FR" sz="2000" dirty="0"/>
              <a:t>La clé utilisée pour le chiffrement est la </a:t>
            </a:r>
            <a:r>
              <a:rPr lang="fr-FR" sz="2000" b="1" dirty="0">
                <a:solidFill>
                  <a:srgbClr val="943634"/>
                </a:solidFill>
              </a:rPr>
              <a:t>même</a:t>
            </a:r>
            <a:r>
              <a:rPr lang="fr-FR" sz="2000" dirty="0">
                <a:solidFill>
                  <a:srgbClr val="943634"/>
                </a:solidFill>
              </a:rPr>
              <a:t> </a:t>
            </a:r>
            <a:r>
              <a:rPr lang="fr-FR" sz="2000" dirty="0"/>
              <a:t>que celle utilisée pour le déchiffrement ;</a:t>
            </a:r>
          </a:p>
          <a:p>
            <a:pPr algn="just"/>
            <a:endParaRPr lang="fr-FR" sz="2000" dirty="0"/>
          </a:p>
          <a:p>
            <a:pPr algn="just"/>
            <a:r>
              <a:rPr lang="fr-FR" sz="2000" dirty="0"/>
              <a:t>Cette clé doit être </a:t>
            </a:r>
            <a:r>
              <a:rPr lang="fr-FR" sz="2000" b="1" dirty="0">
                <a:solidFill>
                  <a:srgbClr val="943634"/>
                </a:solidFill>
              </a:rPr>
              <a:t>secrète</a:t>
            </a:r>
            <a:r>
              <a:rPr lang="fr-FR" sz="2000" b="1" dirty="0">
                <a:solidFill>
                  <a:schemeClr val="tx2"/>
                </a:solidFill>
              </a:rPr>
              <a:t> :</a:t>
            </a:r>
            <a:r>
              <a:rPr lang="fr-FR" sz="2000" dirty="0"/>
              <a:t> seules les personnes habilitées doivent posséder cette clé, sinon la confidentialité du message n’est plus assurée !</a:t>
            </a:r>
          </a:p>
          <a:p>
            <a:pPr lvl="1" algn="just"/>
            <a:endParaRPr lang="fr-FR" sz="1600" dirty="0"/>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c. Chiffrement symétrique </a:t>
            </a:r>
          </a:p>
        </p:txBody>
      </p:sp>
    </p:spTree>
    <p:extLst>
      <p:ext uri="{BB962C8B-B14F-4D97-AF65-F5344CB8AC3E}">
        <p14:creationId xmlns:p14="http://schemas.microsoft.com/office/powerpoint/2010/main" val="1553063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c. Chiffrement symétrique </a:t>
            </a:r>
          </a:p>
        </p:txBody>
      </p:sp>
      <p:sp>
        <p:nvSpPr>
          <p:cNvPr id="7" name="Espace réservé du contenu 2"/>
          <p:cNvSpPr>
            <a:spLocks noGrp="1"/>
          </p:cNvSpPr>
          <p:nvPr>
            <p:ph idx="1"/>
          </p:nvPr>
        </p:nvSpPr>
        <p:spPr>
          <a:xfrm>
            <a:off x="457200" y="1268760"/>
            <a:ext cx="8229600" cy="1584176"/>
          </a:xfrm>
        </p:spPr>
        <p:txBody>
          <a:bodyPr>
            <a:noAutofit/>
          </a:bodyPr>
          <a:lstStyle/>
          <a:p>
            <a:pPr algn="just"/>
            <a:endParaRPr lang="fr-FR" sz="1800" dirty="0"/>
          </a:p>
          <a:p>
            <a:pPr algn="just"/>
            <a:r>
              <a:rPr lang="fr-FR" sz="1800" dirty="0"/>
              <a:t>Exemple : Alice souhaite envoyer un message confidentiel à Bob</a:t>
            </a: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004" y="2450352"/>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0970" y="2450352"/>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19" descr="exec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483693" y="2649952"/>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onnecteur droit avec flèche 10"/>
          <p:cNvCxnSpPr/>
          <p:nvPr/>
        </p:nvCxnSpPr>
        <p:spPr>
          <a:xfrm>
            <a:off x="2050627" y="3046033"/>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2" name="Picture 155" descr="user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4974" y="4411336"/>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53" descr="use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7420" y="4475584"/>
            <a:ext cx="609600" cy="609600"/>
          </a:xfrm>
          <a:prstGeom prst="rect">
            <a:avLst/>
          </a:prstGeom>
          <a:noFill/>
          <a:extLst>
            <a:ext uri="{909E8E84-426E-40DD-AFC4-6F175D3DCCD1}">
              <a14:hiddenFill xmlns:a14="http://schemas.microsoft.com/office/drawing/2010/main">
                <a:solidFill>
                  <a:srgbClr val="FFFFFF"/>
                </a:solidFill>
              </a14:hiddenFill>
            </a:ext>
          </a:extLst>
        </p:spPr>
      </p:pic>
      <p:sp>
        <p:nvSpPr>
          <p:cNvPr id="14" name="Espace réservé du contenu 2"/>
          <p:cNvSpPr txBox="1">
            <a:spLocks/>
          </p:cNvSpPr>
          <p:nvPr/>
        </p:nvSpPr>
        <p:spPr>
          <a:xfrm>
            <a:off x="2482675" y="5027486"/>
            <a:ext cx="792088"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600" dirty="0">
                <a:latin typeface="Arial" panose="020B0604020202020204" pitchFamily="34" charset="0"/>
                <a:cs typeface="Arial" panose="020B0604020202020204" pitchFamily="34" charset="0"/>
              </a:rPr>
              <a:t>Alice</a:t>
            </a:r>
          </a:p>
        </p:txBody>
      </p:sp>
      <p:sp>
        <p:nvSpPr>
          <p:cNvPr id="15" name="Espace réservé du contenu 2"/>
          <p:cNvSpPr txBox="1">
            <a:spLocks/>
          </p:cNvSpPr>
          <p:nvPr/>
        </p:nvSpPr>
        <p:spPr>
          <a:xfrm>
            <a:off x="6156176" y="5035870"/>
            <a:ext cx="792088"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600" dirty="0">
                <a:latin typeface="Arial" panose="020B0604020202020204" pitchFamily="34" charset="0"/>
                <a:cs typeface="Arial" panose="020B0604020202020204" pitchFamily="34" charset="0"/>
              </a:rPr>
              <a:t>Bob</a:t>
            </a:r>
          </a:p>
        </p:txBody>
      </p:sp>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7809" y="2490927"/>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219" descr="exec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229697" y="2690527"/>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Connecteur droit avec flèche 17"/>
          <p:cNvCxnSpPr/>
          <p:nvPr/>
        </p:nvCxnSpPr>
        <p:spPr>
          <a:xfrm>
            <a:off x="5508104" y="3068960"/>
            <a:ext cx="577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7021785" y="3108231"/>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12" idx="0"/>
            <a:endCxn id="10" idx="3"/>
          </p:cNvCxnSpPr>
          <p:nvPr/>
        </p:nvCxnSpPr>
        <p:spPr>
          <a:xfrm flipV="1">
            <a:off x="2879774" y="3442115"/>
            <a:ext cx="1" cy="9692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3356574" y="3067656"/>
            <a:ext cx="577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V="1">
            <a:off x="6520629" y="3442115"/>
            <a:ext cx="1" cy="9692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Espace réservé du contenu 2"/>
          <p:cNvSpPr txBox="1">
            <a:spLocks/>
          </p:cNvSpPr>
          <p:nvPr/>
        </p:nvSpPr>
        <p:spPr>
          <a:xfrm>
            <a:off x="888472" y="5949280"/>
            <a:ext cx="3982606" cy="27774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Clé secrète partagée entre Alice et Bob</a:t>
            </a:r>
          </a:p>
        </p:txBody>
      </p:sp>
      <p:pic>
        <p:nvPicPr>
          <p:cNvPr id="3" name="Image 2">
            <a:extLst>
              <a:ext uri="{FF2B5EF4-FFF2-40B4-BE49-F238E27FC236}">
                <a16:creationId xmlns:a16="http://schemas.microsoft.com/office/drawing/2014/main" id="{D150B49E-2F14-3D53-A676-2EF5D3289A3C}"/>
              </a:ext>
            </a:extLst>
          </p:cNvPr>
          <p:cNvPicPr>
            <a:picLocks noChangeAspect="1"/>
          </p:cNvPicPr>
          <p:nvPr/>
        </p:nvPicPr>
        <p:blipFill>
          <a:blip r:embed="rId7"/>
          <a:stretch>
            <a:fillRect/>
          </a:stretch>
        </p:blipFill>
        <p:spPr>
          <a:xfrm rot="10623287">
            <a:off x="269254" y="5786215"/>
            <a:ext cx="545105" cy="545105"/>
          </a:xfrm>
          <a:prstGeom prst="rect">
            <a:avLst/>
          </a:prstGeom>
        </p:spPr>
      </p:pic>
      <p:pic>
        <p:nvPicPr>
          <p:cNvPr id="27" name="Image 26">
            <a:extLst>
              <a:ext uri="{FF2B5EF4-FFF2-40B4-BE49-F238E27FC236}">
                <a16:creationId xmlns:a16="http://schemas.microsoft.com/office/drawing/2014/main" id="{C2B1E805-3B73-029D-B496-F16E6C8BF4FB}"/>
              </a:ext>
            </a:extLst>
          </p:cNvPr>
          <p:cNvPicPr>
            <a:picLocks noChangeAspect="1"/>
          </p:cNvPicPr>
          <p:nvPr/>
        </p:nvPicPr>
        <p:blipFill>
          <a:blip r:embed="rId7"/>
          <a:stretch>
            <a:fillRect/>
          </a:stretch>
        </p:blipFill>
        <p:spPr>
          <a:xfrm rot="10623287">
            <a:off x="6193943" y="3694764"/>
            <a:ext cx="545105" cy="545105"/>
          </a:xfrm>
          <a:prstGeom prst="rect">
            <a:avLst/>
          </a:prstGeom>
        </p:spPr>
      </p:pic>
      <p:pic>
        <p:nvPicPr>
          <p:cNvPr id="28" name="Image 27">
            <a:extLst>
              <a:ext uri="{FF2B5EF4-FFF2-40B4-BE49-F238E27FC236}">
                <a16:creationId xmlns:a16="http://schemas.microsoft.com/office/drawing/2014/main" id="{08B4D3F8-514E-9768-7367-A8E4B7705059}"/>
              </a:ext>
            </a:extLst>
          </p:cNvPr>
          <p:cNvPicPr>
            <a:picLocks noChangeAspect="1"/>
          </p:cNvPicPr>
          <p:nvPr/>
        </p:nvPicPr>
        <p:blipFill>
          <a:blip r:embed="rId7"/>
          <a:stretch>
            <a:fillRect/>
          </a:stretch>
        </p:blipFill>
        <p:spPr>
          <a:xfrm rot="10623287">
            <a:off x="2576117" y="3694764"/>
            <a:ext cx="545105" cy="545105"/>
          </a:xfrm>
          <a:prstGeom prst="rect">
            <a:avLst/>
          </a:prstGeom>
        </p:spPr>
      </p:pic>
      <p:sp>
        <p:nvSpPr>
          <p:cNvPr id="24" name="Espace réservé du contenu 2">
            <a:extLst>
              <a:ext uri="{FF2B5EF4-FFF2-40B4-BE49-F238E27FC236}">
                <a16:creationId xmlns:a16="http://schemas.microsoft.com/office/drawing/2014/main" id="{2C7AAB90-C134-5CD0-123F-0147FDC00231}"/>
              </a:ext>
            </a:extLst>
          </p:cNvPr>
          <p:cNvSpPr txBox="1">
            <a:spLocks/>
          </p:cNvSpPr>
          <p:nvPr/>
        </p:nvSpPr>
        <p:spPr>
          <a:xfrm>
            <a:off x="3625815" y="3869333"/>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Cryptogramme</a:t>
            </a:r>
          </a:p>
          <a:p>
            <a:pPr marL="0" indent="0" algn="ctr">
              <a:buNone/>
            </a:pPr>
            <a:endParaRPr lang="fr-FR"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0613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algn="just"/>
            <a:r>
              <a:rPr lang="fr-FR" sz="2000" dirty="0"/>
              <a:t>La clé utilisée pour le chiffrement est </a:t>
            </a:r>
            <a:r>
              <a:rPr lang="fr-FR" sz="2000" b="1" dirty="0">
                <a:solidFill>
                  <a:srgbClr val="943634"/>
                </a:solidFill>
              </a:rPr>
              <a:t>différente</a:t>
            </a:r>
            <a:r>
              <a:rPr lang="fr-FR" sz="2000" dirty="0">
                <a:solidFill>
                  <a:srgbClr val="943634"/>
                </a:solidFill>
              </a:rPr>
              <a:t> </a:t>
            </a:r>
            <a:r>
              <a:rPr lang="fr-FR" sz="2000" dirty="0"/>
              <a:t>de celle utilisée pour le déchiffrement. Il est nécessaire d’utiliser 2 clés :</a:t>
            </a:r>
          </a:p>
          <a:p>
            <a:pPr lvl="1" algn="just"/>
            <a:r>
              <a:rPr lang="fr-FR" sz="1600" b="1" dirty="0"/>
              <a:t>Clé publique</a:t>
            </a:r>
            <a:r>
              <a:rPr lang="fr-FR" sz="1600" dirty="0"/>
              <a:t> : comme son nom l’indique, cette clé est publique et peut être donnée à tout le monde ;</a:t>
            </a:r>
          </a:p>
          <a:p>
            <a:pPr lvl="1" algn="just"/>
            <a:r>
              <a:rPr lang="fr-FR" sz="1600" b="1" dirty="0"/>
              <a:t>Clé privée</a:t>
            </a:r>
            <a:r>
              <a:rPr lang="fr-FR" sz="1600" dirty="0"/>
              <a:t> : cette clé doit être personnelle et connue de son seul propriétaire. Elle ne doit jamais être divulguée !</a:t>
            </a:r>
          </a:p>
          <a:p>
            <a:pPr algn="just"/>
            <a:endParaRPr lang="fr-FR" sz="2000" dirty="0"/>
          </a:p>
          <a:p>
            <a:pPr algn="just"/>
            <a:r>
              <a:rPr lang="fr-FR" sz="2000" dirty="0"/>
              <a:t>Ces deux clés sont mathématiquement liées</a:t>
            </a:r>
          </a:p>
          <a:p>
            <a:pPr lvl="1" algn="just"/>
            <a:r>
              <a:rPr lang="fr-FR" sz="1600" dirty="0"/>
              <a:t>La connaissance de la clé publique ne permet pas de calculer de manière efficace la clé privée (attention à la taille de la clé, qui doit être suffisamment longue) ;</a:t>
            </a:r>
          </a:p>
          <a:p>
            <a:pPr lvl="1" algn="just"/>
            <a:r>
              <a:rPr lang="fr-FR" sz="1600" dirty="0"/>
              <a:t>Chaque personne doit donc posséder 2 clés : une clé privée (confidentielle) et une clé publique qu’il peut divulguer à tout le monde.</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d. Chiffrement asymétrique </a:t>
            </a:r>
          </a:p>
        </p:txBody>
      </p:sp>
    </p:spTree>
    <p:extLst>
      <p:ext uri="{BB962C8B-B14F-4D97-AF65-F5344CB8AC3E}">
        <p14:creationId xmlns:p14="http://schemas.microsoft.com/office/powerpoint/2010/main" val="889134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d. Chiffrement asymétrique </a:t>
            </a:r>
          </a:p>
        </p:txBody>
      </p:sp>
      <p:sp>
        <p:nvSpPr>
          <p:cNvPr id="7" name="Espace réservé du contenu 2"/>
          <p:cNvSpPr>
            <a:spLocks noGrp="1"/>
          </p:cNvSpPr>
          <p:nvPr>
            <p:ph idx="1"/>
          </p:nvPr>
        </p:nvSpPr>
        <p:spPr>
          <a:xfrm>
            <a:off x="457200" y="1412776"/>
            <a:ext cx="8435280" cy="2232248"/>
          </a:xfrm>
        </p:spPr>
        <p:txBody>
          <a:bodyPr>
            <a:noAutofit/>
          </a:bodyPr>
          <a:lstStyle/>
          <a:p>
            <a:pPr algn="just"/>
            <a:r>
              <a:rPr lang="fr-FR" sz="1800" dirty="0"/>
              <a:t>Exemple : Alice souhaite envoyer un message confidentiel à Bob</a:t>
            </a:r>
          </a:p>
          <a:p>
            <a:pPr lvl="1" algn="just"/>
            <a:r>
              <a:rPr lang="fr-FR" sz="1600" dirty="0"/>
              <a:t>Alice chiffre le message avec la clé publique de Bob ;</a:t>
            </a:r>
          </a:p>
          <a:p>
            <a:pPr lvl="1" algn="just"/>
            <a:r>
              <a:rPr lang="fr-FR" sz="1600" dirty="0"/>
              <a:t>Bob déchiffre le message grâce à sa privée ;</a:t>
            </a:r>
          </a:p>
          <a:p>
            <a:pPr lvl="1" algn="just"/>
            <a:r>
              <a:rPr lang="fr-FR" sz="1400" dirty="0"/>
              <a:t>Notes :</a:t>
            </a:r>
          </a:p>
          <a:p>
            <a:pPr lvl="2" algn="just"/>
            <a:r>
              <a:rPr lang="fr-FR" sz="1400" dirty="0"/>
              <a:t>Alice ne pourra jamais (et n’aura jamais besoin de) utiliser la clé privée de Bob puisque celle-ci est confidentielle à Bob !</a:t>
            </a:r>
          </a:p>
          <a:p>
            <a:pPr lvl="2" algn="just"/>
            <a:r>
              <a:rPr lang="fr-FR" sz="1400" spc="-80" dirty="0"/>
              <a:t>Alice n’a pas besoin d’utiliser ses clés personnelles dans cet exemple de chiffrement sans signature.</a:t>
            </a:r>
          </a:p>
        </p:txBody>
      </p:sp>
      <p:sp>
        <p:nvSpPr>
          <p:cNvPr id="14" name="Espace réservé du contenu 2"/>
          <p:cNvSpPr txBox="1">
            <a:spLocks/>
          </p:cNvSpPr>
          <p:nvPr/>
        </p:nvSpPr>
        <p:spPr>
          <a:xfrm>
            <a:off x="2482675" y="5531542"/>
            <a:ext cx="792088"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600" dirty="0">
                <a:latin typeface="Arial" panose="020B0604020202020204" pitchFamily="34" charset="0"/>
                <a:cs typeface="Arial" panose="020B0604020202020204" pitchFamily="34" charset="0"/>
              </a:rPr>
              <a:t>Alice</a:t>
            </a:r>
          </a:p>
        </p:txBody>
      </p:sp>
      <p:sp>
        <p:nvSpPr>
          <p:cNvPr id="15" name="Espace réservé du contenu 2"/>
          <p:cNvSpPr txBox="1">
            <a:spLocks/>
          </p:cNvSpPr>
          <p:nvPr/>
        </p:nvSpPr>
        <p:spPr>
          <a:xfrm>
            <a:off x="6300192" y="5539926"/>
            <a:ext cx="792088"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600" dirty="0">
                <a:latin typeface="Arial" panose="020B0604020202020204" pitchFamily="34" charset="0"/>
                <a:cs typeface="Arial" panose="020B0604020202020204" pitchFamily="34" charset="0"/>
              </a:rPr>
              <a:t>Bob</a:t>
            </a:r>
          </a:p>
        </p:txBody>
      </p:sp>
      <p:pic>
        <p:nvPicPr>
          <p:cNvPr id="17" name="Picture 219" descr="exec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229697" y="3500933"/>
            <a:ext cx="792163" cy="792162"/>
          </a:xfrm>
          <a:prstGeom prst="rect">
            <a:avLst/>
          </a:prstGeom>
          <a:noFill/>
          <a:extLst>
            <a:ext uri="{909E8E84-426E-40DD-AFC4-6F175D3DCCD1}">
              <a14:hiddenFill xmlns:a14="http://schemas.microsoft.com/office/drawing/2010/main">
                <a:solidFill>
                  <a:srgbClr val="FFFFFF"/>
                </a:solidFill>
              </a14:hiddenFill>
            </a:ext>
          </a:extLst>
        </p:spPr>
      </p:pic>
      <p:grpSp>
        <p:nvGrpSpPr>
          <p:cNvPr id="30" name="Groupe 29"/>
          <p:cNvGrpSpPr/>
          <p:nvPr/>
        </p:nvGrpSpPr>
        <p:grpSpPr>
          <a:xfrm>
            <a:off x="971600" y="3616931"/>
            <a:ext cx="7200800" cy="2743219"/>
            <a:chOff x="799439" y="3536557"/>
            <a:chExt cx="7516977" cy="2991117"/>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439" y="3577397"/>
              <a:ext cx="1107172" cy="1107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2405" y="3577397"/>
              <a:ext cx="1107172" cy="1107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19" descr="exec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83693" y="3536558"/>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onnecteur droit avec flèche 10"/>
            <p:cNvCxnSpPr/>
            <p:nvPr/>
          </p:nvCxnSpPr>
          <p:spPr>
            <a:xfrm>
              <a:off x="2050627" y="3933056"/>
              <a:ext cx="288032" cy="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12" name="Picture 155" descr="user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4974" y="4915392"/>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53" descr="use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0672" y="4941168"/>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9244" y="3617972"/>
              <a:ext cx="1107172" cy="1107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8" name="Connecteur droit avec flèche 17"/>
            <p:cNvCxnSpPr/>
            <p:nvPr/>
          </p:nvCxnSpPr>
          <p:spPr>
            <a:xfrm>
              <a:off x="5508104" y="3955983"/>
              <a:ext cx="577577" cy="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7021785" y="3995254"/>
              <a:ext cx="288032" cy="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V="1">
              <a:off x="2879775" y="4149080"/>
              <a:ext cx="0" cy="778973"/>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3356574" y="3954679"/>
              <a:ext cx="577577" cy="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V="1">
              <a:off x="6660232" y="4136420"/>
              <a:ext cx="0" cy="778972"/>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23" name="Picture 48" descr="12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4020268" y="5756666"/>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53" descr="use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5918074"/>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52" descr="BS00996_[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094099">
              <a:off x="3905348" y="6204005"/>
              <a:ext cx="522084" cy="319690"/>
            </a:xfrm>
            <a:prstGeom prst="rect">
              <a:avLst/>
            </a:prstGeom>
            <a:noFill/>
            <a:extLst>
              <a:ext uri="{909E8E84-426E-40DD-AFC4-6F175D3DCCD1}">
                <a14:hiddenFill xmlns:a14="http://schemas.microsoft.com/office/drawing/2010/main">
                  <a:solidFill>
                    <a:srgbClr val="FFFFFF"/>
                  </a:solidFill>
                </a14:hiddenFill>
              </a:ext>
            </a:extLst>
          </p:spPr>
        </p:pic>
        <p:sp>
          <p:nvSpPr>
            <p:cNvPr id="26" name="Espace réservé du contenu 2"/>
            <p:cNvSpPr txBox="1">
              <a:spLocks/>
            </p:cNvSpPr>
            <p:nvPr/>
          </p:nvSpPr>
          <p:spPr>
            <a:xfrm>
              <a:off x="4464341" y="5898912"/>
              <a:ext cx="2304995" cy="2314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Clé publique de Bob</a:t>
              </a:r>
            </a:p>
          </p:txBody>
        </p:sp>
        <p:sp>
          <p:nvSpPr>
            <p:cNvPr id="27" name="Espace réservé du contenu 2"/>
            <p:cNvSpPr txBox="1">
              <a:spLocks/>
            </p:cNvSpPr>
            <p:nvPr/>
          </p:nvSpPr>
          <p:spPr>
            <a:xfrm>
              <a:off x="4464589" y="6185596"/>
              <a:ext cx="2088724"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Clé privée de Bob</a:t>
              </a:r>
            </a:p>
          </p:txBody>
        </p:sp>
        <p:pic>
          <p:nvPicPr>
            <p:cNvPr id="28" name="Picture 48" descr="12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2760833" y="4287460"/>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52" descr="BS00996_[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094099">
              <a:off x="6422840" y="4366060"/>
              <a:ext cx="522084" cy="319690"/>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Espace réservé du contenu 2">
            <a:extLst>
              <a:ext uri="{FF2B5EF4-FFF2-40B4-BE49-F238E27FC236}">
                <a16:creationId xmlns:a16="http://schemas.microsoft.com/office/drawing/2014/main" id="{5D98BA16-5315-E7B3-B866-EBFDA5F56AF6}"/>
              </a:ext>
            </a:extLst>
          </p:cNvPr>
          <p:cNvSpPr txBox="1">
            <a:spLocks/>
          </p:cNvSpPr>
          <p:nvPr/>
        </p:nvSpPr>
        <p:spPr>
          <a:xfrm>
            <a:off x="3526511" y="4762526"/>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Cryptogramme</a:t>
            </a:r>
          </a:p>
          <a:p>
            <a:pPr marL="0" indent="0" algn="ctr">
              <a:buNone/>
            </a:pPr>
            <a:endParaRPr lang="fr-FR"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3479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e. Chiffrement symétrique vs Chiffrement asymétrique </a:t>
            </a:r>
          </a:p>
        </p:txBody>
      </p:sp>
      <p:grpSp>
        <p:nvGrpSpPr>
          <p:cNvPr id="21" name="Groupe 20"/>
          <p:cNvGrpSpPr/>
          <p:nvPr/>
        </p:nvGrpSpPr>
        <p:grpSpPr>
          <a:xfrm>
            <a:off x="385192" y="1649705"/>
            <a:ext cx="8579296" cy="4803631"/>
            <a:chOff x="385192" y="1649705"/>
            <a:chExt cx="8363272" cy="4803631"/>
          </a:xfrm>
        </p:grpSpPr>
        <p:cxnSp>
          <p:nvCxnSpPr>
            <p:cNvPr id="7" name="Connecteur droit 6"/>
            <p:cNvCxnSpPr/>
            <p:nvPr/>
          </p:nvCxnSpPr>
          <p:spPr>
            <a:xfrm>
              <a:off x="4499992" y="2409855"/>
              <a:ext cx="0" cy="147732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742498" y="1670219"/>
              <a:ext cx="3060453" cy="400110"/>
            </a:xfrm>
            <a:prstGeom prst="rect">
              <a:avLst/>
            </a:prstGeom>
            <a:noFill/>
          </p:spPr>
          <p:txBody>
            <a:bodyPr wrap="none" rtlCol="0">
              <a:spAutoFit/>
            </a:bodyPr>
            <a:lstStyle/>
            <a:p>
              <a:r>
                <a:rPr lang="fr-FR" sz="2000" b="1" dirty="0">
                  <a:solidFill>
                    <a:srgbClr val="943634"/>
                  </a:solidFill>
                  <a:latin typeface="Arial" panose="020B0604020202020204" pitchFamily="34" charset="0"/>
                  <a:cs typeface="Arial" panose="020B0604020202020204" pitchFamily="34" charset="0"/>
                </a:rPr>
                <a:t>Chiffrement symétrique</a:t>
              </a:r>
            </a:p>
          </p:txBody>
        </p:sp>
        <p:sp>
          <p:nvSpPr>
            <p:cNvPr id="9" name="ZoneTexte 8"/>
            <p:cNvSpPr txBox="1"/>
            <p:nvPr/>
          </p:nvSpPr>
          <p:spPr>
            <a:xfrm>
              <a:off x="5229545" y="1649705"/>
              <a:ext cx="3203121" cy="400110"/>
            </a:xfrm>
            <a:prstGeom prst="rect">
              <a:avLst/>
            </a:prstGeom>
            <a:noFill/>
          </p:spPr>
          <p:txBody>
            <a:bodyPr wrap="none" rtlCol="0">
              <a:spAutoFit/>
            </a:bodyPr>
            <a:lstStyle/>
            <a:p>
              <a:r>
                <a:rPr lang="fr-FR" sz="2000" b="1" dirty="0">
                  <a:solidFill>
                    <a:srgbClr val="943634"/>
                  </a:solidFill>
                  <a:latin typeface="Arial" panose="020B0604020202020204" pitchFamily="34" charset="0"/>
                  <a:cs typeface="Arial" panose="020B0604020202020204" pitchFamily="34" charset="0"/>
                </a:rPr>
                <a:t>Chiffrement asymétrique</a:t>
              </a:r>
            </a:p>
          </p:txBody>
        </p:sp>
        <p:sp>
          <p:nvSpPr>
            <p:cNvPr id="10" name="ZoneTexte 9"/>
            <p:cNvSpPr txBox="1"/>
            <p:nvPr/>
          </p:nvSpPr>
          <p:spPr>
            <a:xfrm>
              <a:off x="3861067" y="1966759"/>
              <a:ext cx="1473609" cy="400110"/>
            </a:xfrm>
            <a:prstGeom prst="rect">
              <a:avLst/>
            </a:prstGeom>
            <a:noFill/>
          </p:spPr>
          <p:txBody>
            <a:bodyPr wrap="none" rtlCol="0">
              <a:spAutoFit/>
            </a:bodyPr>
            <a:lstStyle/>
            <a:p>
              <a:r>
                <a:rPr lang="fr-FR" sz="2000" b="1" dirty="0">
                  <a:latin typeface="Arial" panose="020B0604020202020204" pitchFamily="34" charset="0"/>
                  <a:cs typeface="Arial" panose="020B0604020202020204" pitchFamily="34" charset="0"/>
                </a:rPr>
                <a:t>Avantages</a:t>
              </a:r>
            </a:p>
          </p:txBody>
        </p:sp>
        <p:sp>
          <p:nvSpPr>
            <p:cNvPr id="11" name="ZoneTexte 10"/>
            <p:cNvSpPr txBox="1"/>
            <p:nvPr/>
          </p:nvSpPr>
          <p:spPr>
            <a:xfrm>
              <a:off x="3658213" y="3899927"/>
              <a:ext cx="1909497" cy="400110"/>
            </a:xfrm>
            <a:prstGeom prst="rect">
              <a:avLst/>
            </a:prstGeom>
            <a:noFill/>
          </p:spPr>
          <p:txBody>
            <a:bodyPr wrap="none" rtlCol="0">
              <a:spAutoFit/>
            </a:bodyPr>
            <a:lstStyle/>
            <a:p>
              <a:r>
                <a:rPr lang="fr-FR" sz="2000" b="1" dirty="0">
                  <a:latin typeface="Arial" panose="020B0604020202020204" pitchFamily="34" charset="0"/>
                  <a:cs typeface="Arial" panose="020B0604020202020204" pitchFamily="34" charset="0"/>
                </a:rPr>
                <a:t>Inconvénients</a:t>
              </a:r>
            </a:p>
          </p:txBody>
        </p:sp>
        <p:sp>
          <p:nvSpPr>
            <p:cNvPr id="12" name="ZoneTexte 11"/>
            <p:cNvSpPr txBox="1"/>
            <p:nvPr/>
          </p:nvSpPr>
          <p:spPr>
            <a:xfrm>
              <a:off x="385192" y="2305909"/>
              <a:ext cx="3826769" cy="1477328"/>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Rapidité des opérations (adapté à du trafic en temps réel) ;</a:t>
              </a:r>
            </a:p>
            <a:p>
              <a:pPr marL="342900" indent="-342900">
                <a:buFont typeface="Arial" panose="020B0604020202020204" pitchFamily="34" charset="0"/>
                <a:buChar char="•"/>
              </a:pPr>
              <a:endParaRPr lang="fr-FR"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Clés courtes (256 bits suffisent actuellement) ;</a:t>
              </a:r>
            </a:p>
          </p:txBody>
        </p:sp>
        <p:sp>
          <p:nvSpPr>
            <p:cNvPr id="13" name="ZoneTexte 12"/>
            <p:cNvSpPr txBox="1"/>
            <p:nvPr/>
          </p:nvSpPr>
          <p:spPr>
            <a:xfrm>
              <a:off x="4848756" y="2409855"/>
              <a:ext cx="3899707" cy="1477328"/>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Facilité d’échange des clés : les seules clés qui ont besoin d’être échangées sont des clés publiques (dont il faut assurer la protection en intégrité) ;</a:t>
              </a:r>
            </a:p>
          </p:txBody>
        </p:sp>
        <p:sp>
          <p:nvSpPr>
            <p:cNvPr id="14" name="ZoneTexte 13"/>
            <p:cNvSpPr txBox="1"/>
            <p:nvPr/>
          </p:nvSpPr>
          <p:spPr>
            <a:xfrm>
              <a:off x="4846954" y="4202504"/>
              <a:ext cx="3901510" cy="1200329"/>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Lenteur des opérations (peu adapté à du trafic en temps réel) ;</a:t>
              </a:r>
            </a:p>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Grande taille des clés (2048 bits minimum actuellement) ;</a:t>
              </a:r>
            </a:p>
          </p:txBody>
        </p:sp>
        <p:sp>
          <p:nvSpPr>
            <p:cNvPr id="15" name="ZoneTexte 14"/>
            <p:cNvSpPr txBox="1"/>
            <p:nvPr/>
          </p:nvSpPr>
          <p:spPr>
            <a:xfrm>
              <a:off x="385192" y="4282063"/>
              <a:ext cx="3826768" cy="923330"/>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Difficulté d’échange sécurisé des clés secrètes : comment le faire en protégeant ce secret ?</a:t>
              </a:r>
            </a:p>
          </p:txBody>
        </p:sp>
        <p:cxnSp>
          <p:nvCxnSpPr>
            <p:cNvPr id="16" name="Connecteur droit 15"/>
            <p:cNvCxnSpPr/>
            <p:nvPr/>
          </p:nvCxnSpPr>
          <p:spPr>
            <a:xfrm>
              <a:off x="4499992" y="4282063"/>
              <a:ext cx="0" cy="112077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2147974" y="5445224"/>
              <a:ext cx="5452134" cy="400110"/>
            </a:xfrm>
            <a:prstGeom prst="rect">
              <a:avLst/>
            </a:prstGeom>
            <a:noFill/>
          </p:spPr>
          <p:txBody>
            <a:bodyPr wrap="none" rtlCol="0">
              <a:spAutoFit/>
            </a:bodyPr>
            <a:lstStyle/>
            <a:p>
              <a:r>
                <a:rPr lang="fr-FR" sz="2000" b="1" dirty="0">
                  <a:latin typeface="Arial" panose="020B0604020202020204" pitchFamily="34" charset="0"/>
                  <a:cs typeface="Arial" panose="020B0604020202020204" pitchFamily="34" charset="0"/>
                </a:rPr>
                <a:t>Exemples d’algorithmes sûrs (janvier 2015)</a:t>
              </a:r>
            </a:p>
          </p:txBody>
        </p:sp>
        <p:cxnSp>
          <p:nvCxnSpPr>
            <p:cNvPr id="18" name="Connecteur droit 17"/>
            <p:cNvCxnSpPr/>
            <p:nvPr/>
          </p:nvCxnSpPr>
          <p:spPr>
            <a:xfrm>
              <a:off x="4495910" y="5807005"/>
              <a:ext cx="1" cy="646331"/>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385192" y="5939988"/>
              <a:ext cx="3826768" cy="369332"/>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AES ; </a:t>
              </a:r>
              <a:r>
                <a:rPr lang="fr-FR" sz="1400" i="1" dirty="0">
                  <a:latin typeface="Arial" panose="020B0604020202020204" pitchFamily="34" charset="0"/>
                  <a:cs typeface="Arial" panose="020B0604020202020204" pitchFamily="34" charset="0"/>
                </a:rPr>
                <a:t>Advanced </a:t>
              </a:r>
              <a:r>
                <a:rPr lang="fr-FR" sz="1400" i="1" dirty="0" err="1">
                  <a:latin typeface="Arial" panose="020B0604020202020204" pitchFamily="34" charset="0"/>
                  <a:cs typeface="Arial" panose="020B0604020202020204" pitchFamily="34" charset="0"/>
                </a:rPr>
                <a:t>Encryption</a:t>
              </a:r>
              <a:r>
                <a:rPr lang="fr-FR" sz="1400" i="1" dirty="0">
                  <a:latin typeface="Arial" panose="020B0604020202020204" pitchFamily="34" charset="0"/>
                  <a:cs typeface="Arial" panose="020B0604020202020204" pitchFamily="34" charset="0"/>
                </a:rPr>
                <a:t> Standard</a:t>
              </a:r>
              <a:r>
                <a:rPr lang="fr-FR" dirty="0">
                  <a:latin typeface="Arial" panose="020B0604020202020204" pitchFamily="34" charset="0"/>
                  <a:cs typeface="Arial" panose="020B0604020202020204" pitchFamily="34" charset="0"/>
                </a:rPr>
                <a:t>.</a:t>
              </a:r>
            </a:p>
          </p:txBody>
        </p:sp>
        <p:sp>
          <p:nvSpPr>
            <p:cNvPr id="20" name="ZoneTexte 19"/>
            <p:cNvSpPr txBox="1"/>
            <p:nvPr/>
          </p:nvSpPr>
          <p:spPr>
            <a:xfrm>
              <a:off x="4846954" y="5917922"/>
              <a:ext cx="3826768" cy="369332"/>
            </a:xfrm>
            <a:prstGeom prst="rect">
              <a:avLst/>
            </a:prstGeom>
            <a:noFill/>
          </p:spPr>
          <p:txBody>
            <a:bodyPr wrap="square" rtlCol="0">
              <a:spAutoFit/>
            </a:bodyPr>
            <a:lstStyle/>
            <a:p>
              <a:pPr marL="342900" indent="-342900">
                <a:buFont typeface="Arial" panose="020B0604020202020204" pitchFamily="34" charset="0"/>
                <a:buChar char="•"/>
              </a:pPr>
              <a:r>
                <a:rPr lang="fr-FR" dirty="0">
                  <a:latin typeface="Arial" panose="020B0604020202020204" pitchFamily="34" charset="0"/>
                  <a:cs typeface="Arial" panose="020B0604020202020204" pitchFamily="34" charset="0"/>
                </a:rPr>
                <a:t>RSA ; </a:t>
              </a:r>
              <a:r>
                <a:rPr lang="fr-FR" sz="1400" i="1" dirty="0">
                  <a:latin typeface="Arial" panose="020B0604020202020204" pitchFamily="34" charset="0"/>
                  <a:cs typeface="Arial" panose="020B0604020202020204" pitchFamily="34" charset="0"/>
                </a:rPr>
                <a:t>Rivest, Shamir and </a:t>
              </a:r>
              <a:r>
                <a:rPr lang="fr-FR" sz="1400" i="1" dirty="0" err="1">
                  <a:latin typeface="Arial" panose="020B0604020202020204" pitchFamily="34" charset="0"/>
                  <a:cs typeface="Arial" panose="020B0604020202020204" pitchFamily="34" charset="0"/>
                </a:rPr>
                <a:t>Adleman</a:t>
              </a:r>
              <a:r>
                <a:rPr lang="fr-FR" dirty="0">
                  <a:latin typeface="Arial" panose="020B0604020202020204" pitchFamily="34" charset="0"/>
                  <a:cs typeface="Arial" panose="020B0604020202020204" pitchFamily="34" charset="0"/>
                </a:rPr>
                <a:t>.</a:t>
              </a:r>
            </a:p>
          </p:txBody>
        </p:sp>
      </p:grpSp>
    </p:spTree>
    <p:extLst>
      <p:ext uri="{BB962C8B-B14F-4D97-AF65-F5344CB8AC3E}">
        <p14:creationId xmlns:p14="http://schemas.microsoft.com/office/powerpoint/2010/main" val="108391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marL="0" indent="0" algn="just">
              <a:buNone/>
            </a:pPr>
            <a:r>
              <a:rPr lang="fr-FR" sz="2000" dirty="0"/>
              <a:t>Rappel de l’objectif : </a:t>
            </a:r>
            <a:r>
              <a:rPr lang="fr-FR" sz="2000" b="1" dirty="0">
                <a:solidFill>
                  <a:srgbClr val="943634"/>
                </a:solidFill>
              </a:rPr>
              <a:t>s’assurer de la non-modification d’une donnée</a:t>
            </a:r>
            <a:r>
              <a:rPr lang="fr-FR" sz="2000" dirty="0"/>
              <a:t>, et </a:t>
            </a:r>
            <a:r>
              <a:rPr lang="fr-FR" sz="2000" b="1" dirty="0">
                <a:solidFill>
                  <a:srgbClr val="943634"/>
                </a:solidFill>
              </a:rPr>
              <a:t>s’assurer de l’identité de son auteur</a:t>
            </a:r>
            <a:r>
              <a:rPr lang="fr-FR" sz="2000" dirty="0"/>
              <a:t>. </a:t>
            </a:r>
          </a:p>
          <a:p>
            <a:pPr marL="0" indent="0" algn="just">
              <a:buNone/>
            </a:pPr>
            <a:r>
              <a:rPr lang="fr-FR" sz="2000" dirty="0"/>
              <a:t>Si la signature n’est pas valide, cela indique que l’auteur « n’est pas le bon » ou que la donnée reçue n’est pas celle que son auteur avait signé.</a:t>
            </a:r>
          </a:p>
          <a:p>
            <a:pPr marL="0" indent="0" algn="just">
              <a:buNone/>
            </a:pPr>
            <a:endParaRPr lang="fr-FR" sz="1800" dirty="0"/>
          </a:p>
          <a:p>
            <a:pPr marL="0" indent="0" algn="just">
              <a:buNone/>
            </a:pPr>
            <a:r>
              <a:rPr lang="fr-FR" sz="1800" dirty="0"/>
              <a:t>Notes :</a:t>
            </a:r>
          </a:p>
          <a:p>
            <a:pPr algn="just"/>
            <a:r>
              <a:rPr lang="fr-FR" sz="1800" b="1" dirty="0">
                <a:solidFill>
                  <a:srgbClr val="943634"/>
                </a:solidFill>
              </a:rPr>
              <a:t>La signature électronique n’assure pas la confidentialité des données</a:t>
            </a:r>
            <a:r>
              <a:rPr lang="fr-FR" sz="1800" dirty="0"/>
              <a:t>, mais leur intégrité et la notion de preuve ;</a:t>
            </a:r>
          </a:p>
          <a:p>
            <a:pPr algn="just"/>
            <a:r>
              <a:rPr lang="fr-FR" sz="1800" b="1" dirty="0">
                <a:solidFill>
                  <a:srgbClr val="943634"/>
                </a:solidFill>
              </a:rPr>
              <a:t>Lorsque l’on chiffre un message, il est fortement recommandé de le signer également </a:t>
            </a:r>
            <a:r>
              <a:rPr lang="fr-FR" sz="1800" dirty="0"/>
              <a:t>afin d’assurer l’intégrité du message.</a:t>
            </a:r>
          </a:p>
          <a:p>
            <a:pPr algn="just"/>
            <a:endParaRPr lang="fr-FR" sz="2000" dirty="0"/>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f. Signature électronique </a:t>
            </a:r>
          </a:p>
        </p:txBody>
      </p:sp>
    </p:spTree>
    <p:extLst>
      <p:ext uri="{BB962C8B-B14F-4D97-AF65-F5344CB8AC3E}">
        <p14:creationId xmlns:p14="http://schemas.microsoft.com/office/powerpoint/2010/main" val="3195061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a:xfrm>
            <a:off x="457200" y="1556792"/>
            <a:ext cx="8363272" cy="4608512"/>
          </a:xfrm>
        </p:spPr>
        <p:txBody>
          <a:bodyPr/>
          <a:lstStyle/>
          <a:p>
            <a:pPr marL="400050" algn="just">
              <a:buAutoNum type="arabicPeriod"/>
            </a:pPr>
            <a:r>
              <a:rPr lang="fr-FR" sz="1800" dirty="0"/>
              <a:t>Le signataire d’un message génère – grâce à un algorithme cryptographique spécifique – une valeur unique calculée à partir du message que l’on souhaite signer : un condensat (un haché) ;</a:t>
            </a:r>
          </a:p>
          <a:p>
            <a:pPr marL="800100" lvl="1" indent="-342900" algn="just"/>
            <a:r>
              <a:rPr lang="fr-FR" sz="1400" dirty="0"/>
              <a:t>Les algorithmes de calcul de condensat sont publics et ne gèrent pas de secret, donc tout le monde peut les utiliser et calculer les mêmes condensats à partir d’un même message ;</a:t>
            </a:r>
          </a:p>
          <a:p>
            <a:pPr marL="800100" lvl="1" indent="-342900" algn="just"/>
            <a:r>
              <a:rPr lang="fr-FR" sz="1400" dirty="0"/>
              <a:t>Deux messages différents ne peuvent pas donner lieu au même condensat.</a:t>
            </a:r>
          </a:p>
          <a:p>
            <a:pPr marL="400050" algn="just">
              <a:buAutoNum type="arabicPeriod"/>
            </a:pPr>
            <a:r>
              <a:rPr lang="fr-FR" sz="1800" dirty="0"/>
              <a:t>Le signataire utilise l’algorithme de signature, qui prend en entrée sa clé privée et le condensat précédent, pour produire une signature électronique ;</a:t>
            </a:r>
          </a:p>
          <a:p>
            <a:pPr marL="400050" algn="just">
              <a:buAutoNum type="arabicPeriod"/>
            </a:pPr>
            <a:r>
              <a:rPr lang="fr-FR" sz="1800" dirty="0"/>
              <a:t>Le signataire envoie (ou stocke) le message et la signature électronique, permettant ainsi à un lecteur d’en prendre connaissance ;</a:t>
            </a:r>
          </a:p>
          <a:p>
            <a:pPr marL="400050" algn="just">
              <a:buAutoNum type="arabicPeriod"/>
            </a:pPr>
            <a:r>
              <a:rPr lang="fr-FR" sz="1800" dirty="0"/>
              <a:t>Le lecteur calcule lui-même le condensat du message en clair ;</a:t>
            </a:r>
            <a:endParaRPr lang="fr-FR" sz="1400" dirty="0"/>
          </a:p>
          <a:p>
            <a:pPr marL="400050" algn="just">
              <a:buAutoNum type="arabicPeriod"/>
            </a:pPr>
            <a:r>
              <a:rPr lang="fr-FR" sz="1800" dirty="0"/>
              <a:t>Le lecteur utilise l’algorithme de vérification de signature, qui prend en entrée la clé publique du signataire, le condensat et la signature, pour rendre un verdict. Si le verdict est négatif, alors il ne faut pas faire confiance au message reçu (celui-ci ne correspond pas — pour une raison que l’on ignore — au message du signataire).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f. Signature électronique : principe </a:t>
            </a:r>
          </a:p>
        </p:txBody>
      </p:sp>
    </p:spTree>
    <p:extLst>
      <p:ext uri="{BB962C8B-B14F-4D97-AF65-F5344CB8AC3E}">
        <p14:creationId xmlns:p14="http://schemas.microsoft.com/office/powerpoint/2010/main" val="328921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p:txBody>
          <a:bodyPr/>
          <a:lstStyle/>
          <a:p>
            <a:r>
              <a:rPr lang="fr-FR" altLang="fr-FR" dirty="0"/>
              <a:t>Plan du module</a:t>
            </a:r>
          </a:p>
        </p:txBody>
      </p:sp>
      <p:sp>
        <p:nvSpPr>
          <p:cNvPr id="3" name="Espace réservé du contenu 2"/>
          <p:cNvSpPr>
            <a:spLocks noGrp="1"/>
          </p:cNvSpPr>
          <p:nvPr>
            <p:ph idx="1"/>
          </p:nvPr>
        </p:nvSpPr>
        <p:spPr/>
        <p:txBody>
          <a:bodyPr/>
          <a:lstStyle/>
          <a:p>
            <a:pPr marL="0" indent="0">
              <a:lnSpc>
                <a:spcPct val="150000"/>
              </a:lnSpc>
              <a:buNone/>
            </a:pPr>
            <a:r>
              <a:rPr lang="fr-FR" sz="2400" dirty="0"/>
              <a:t>Première partie</a:t>
            </a:r>
          </a:p>
          <a:p>
            <a:pPr marL="457200" indent="-457200">
              <a:lnSpc>
                <a:spcPct val="150000"/>
              </a:lnSpc>
              <a:buFont typeface="+mj-lt"/>
              <a:buAutoNum type="arabicPeriod"/>
            </a:pPr>
            <a:r>
              <a:rPr lang="fr-FR" sz="2400" b="1" dirty="0"/>
              <a:t>La sécurité du protocole IP</a:t>
            </a:r>
          </a:p>
          <a:p>
            <a:pPr marL="457200" indent="-457200">
              <a:lnSpc>
                <a:spcPct val="150000"/>
              </a:lnSpc>
              <a:buFont typeface="+mj-lt"/>
              <a:buAutoNum type="arabicPeriod"/>
            </a:pPr>
            <a:r>
              <a:rPr lang="fr-FR" sz="2400" b="1" dirty="0"/>
              <a:t>Sécurisation d’un réseau</a:t>
            </a:r>
          </a:p>
          <a:p>
            <a:pPr marL="0" indent="0">
              <a:lnSpc>
                <a:spcPct val="150000"/>
              </a:lnSpc>
              <a:buNone/>
            </a:pPr>
            <a:r>
              <a:rPr lang="fr-FR" sz="2400" dirty="0"/>
              <a:t>Deuxième partie</a:t>
            </a:r>
          </a:p>
          <a:p>
            <a:pPr marL="457200" indent="-457200">
              <a:lnSpc>
                <a:spcPct val="150000"/>
              </a:lnSpc>
              <a:buFont typeface="+mj-lt"/>
              <a:buAutoNum type="arabicPeriod" startAt="3"/>
            </a:pPr>
            <a:r>
              <a:rPr lang="fr-FR" sz="2400" b="1" dirty="0"/>
              <a:t>Les bases de la cryptographie</a:t>
            </a:r>
          </a:p>
          <a:p>
            <a:pPr marL="457200" indent="-457200">
              <a:lnSpc>
                <a:spcPct val="150000"/>
              </a:lnSpc>
              <a:buFont typeface="+mj-lt"/>
              <a:buAutoNum type="arabicPeriod" startAt="3"/>
            </a:pPr>
            <a:r>
              <a:rPr lang="fr-FR" sz="2400" b="1" dirty="0"/>
              <a:t>La sécurité des applications web</a:t>
            </a:r>
          </a:p>
          <a:p>
            <a:endParaRPr lang="fr-FR" sz="2400" dirty="0"/>
          </a:p>
          <a:p>
            <a:pPr marL="0" indent="0">
              <a:buNone/>
            </a:pPr>
            <a:endParaRPr lang="fr-FR" sz="2400" dirty="0"/>
          </a:p>
        </p:txBody>
      </p:sp>
      <p:sp>
        <p:nvSpPr>
          <p:cNvPr id="2" name="Espace réservé de la date 1"/>
          <p:cNvSpPr>
            <a:spLocks noGrp="1"/>
          </p:cNvSpPr>
          <p:nvPr>
            <p:ph type="dt" sz="half" idx="11"/>
          </p:nvPr>
        </p:nvSpPr>
        <p:spPr>
          <a:xfrm>
            <a:off x="3419872" y="6448752"/>
            <a:ext cx="1008112" cy="365125"/>
          </a:xfrm>
        </p:spPr>
        <p:txBody>
          <a:bodyPr/>
          <a:lstStyle/>
          <a:p>
            <a:r>
              <a:rPr lang="fr-FR" dirty="0"/>
              <a:t>21/01/2025</a:t>
            </a:r>
          </a:p>
        </p:txBody>
      </p:sp>
      <p:sp>
        <p:nvSpPr>
          <p:cNvPr id="4" name="Espace réservé du pied de page 3"/>
          <p:cNvSpPr>
            <a:spLocks noGrp="1"/>
          </p:cNvSpPr>
          <p:nvPr>
            <p:ph type="ftr" sz="quarter" idx="12"/>
          </p:nvPr>
        </p:nvSpPr>
        <p:spPr>
          <a:xfrm>
            <a:off x="4499992" y="6448752"/>
            <a:ext cx="3031976" cy="365125"/>
          </a:xfrm>
        </p:spPr>
        <p:txBody>
          <a:bodyPr/>
          <a:lstStyle/>
          <a:p>
            <a:r>
              <a:rPr lang="fr-FR"/>
              <a:t>Sensibilisation et initiation à la cybersécurité</a:t>
            </a:r>
            <a:endParaRPr lang="fr-FR" dirty="0"/>
          </a:p>
        </p:txBody>
      </p:sp>
      <p:sp>
        <p:nvSpPr>
          <p:cNvPr id="6" name="Rectangle : coins arrondis 5">
            <a:extLst>
              <a:ext uri="{FF2B5EF4-FFF2-40B4-BE49-F238E27FC236}">
                <a16:creationId xmlns:a16="http://schemas.microsoft.com/office/drawing/2014/main" id="{1F09B04B-6D9A-4A2D-CAEB-5ECAA6CFCDB9}"/>
              </a:ext>
            </a:extLst>
          </p:cNvPr>
          <p:cNvSpPr/>
          <p:nvPr/>
        </p:nvSpPr>
        <p:spPr>
          <a:xfrm>
            <a:off x="251520" y="3595714"/>
            <a:ext cx="7056784" cy="1872208"/>
          </a:xfrm>
          <a:prstGeom prst="roundRect">
            <a:avLst/>
          </a:prstGeom>
          <a:solidFill>
            <a:srgbClr val="9A1100">
              <a:alpha val="21569"/>
            </a:srgb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5" name="Connecteur droit 4">
            <a:extLst>
              <a:ext uri="{FF2B5EF4-FFF2-40B4-BE49-F238E27FC236}">
                <a16:creationId xmlns:a16="http://schemas.microsoft.com/office/drawing/2014/main" id="{379CB52D-94C4-60C2-5758-D900DD0E3059}"/>
              </a:ext>
            </a:extLst>
          </p:cNvPr>
          <p:cNvCxnSpPr>
            <a:cxnSpLocks/>
          </p:cNvCxnSpPr>
          <p:nvPr/>
        </p:nvCxnSpPr>
        <p:spPr>
          <a:xfrm>
            <a:off x="457200" y="2348880"/>
            <a:ext cx="66247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05672BD9-3B34-96D2-9394-8A86A2E9391D}"/>
              </a:ext>
            </a:extLst>
          </p:cNvPr>
          <p:cNvCxnSpPr>
            <a:cxnSpLocks/>
          </p:cNvCxnSpPr>
          <p:nvPr/>
        </p:nvCxnSpPr>
        <p:spPr>
          <a:xfrm>
            <a:off x="457200" y="4221088"/>
            <a:ext cx="6624736"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f. Signature électronique : illustration </a:t>
            </a:r>
          </a:p>
        </p:txBody>
      </p:sp>
      <p:pic>
        <p:nvPicPr>
          <p:cNvPr id="7" name="Picture 153" descr="us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3079" y="2828839"/>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19" descr="exec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221391" y="2739448"/>
            <a:ext cx="511650" cy="51164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Connecteur droit avec flèche 8"/>
          <p:cNvCxnSpPr/>
          <p:nvPr/>
        </p:nvCxnSpPr>
        <p:spPr>
          <a:xfrm>
            <a:off x="1442992" y="2152026"/>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2810221" y="2964796"/>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2467987"/>
            <a:ext cx="783111" cy="783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2023204" y="1998138"/>
            <a:ext cx="1071127" cy="307777"/>
          </a:xfrm>
          <a:prstGeom prst="rect">
            <a:avLst/>
          </a:prstGeom>
          <a:noFill/>
        </p:spPr>
        <p:txBody>
          <a:bodyPr wrap="none" rtlCol="0">
            <a:spAutoFit/>
          </a:bodyPr>
          <a:lstStyle/>
          <a:p>
            <a:r>
              <a:rPr lang="fr-FR" sz="1400" dirty="0">
                <a:latin typeface="Arial" panose="020B0604020202020204" pitchFamily="34" charset="0"/>
                <a:cs typeface="Arial" panose="020B0604020202020204" pitchFamily="34" charset="0"/>
              </a:rPr>
              <a:t>UHD783L0</a:t>
            </a:r>
            <a:endParaRPr lang="fr-FR" dirty="0">
              <a:latin typeface="Arial" panose="020B0604020202020204" pitchFamily="34" charset="0"/>
              <a:cs typeface="Arial" panose="020B0604020202020204" pitchFamily="34" charset="0"/>
            </a:endParaRPr>
          </a:p>
        </p:txBody>
      </p:sp>
      <p:cxnSp>
        <p:nvCxnSpPr>
          <p:cNvPr id="13" name="Connecteur droit avec flèche 12"/>
          <p:cNvCxnSpPr/>
          <p:nvPr/>
        </p:nvCxnSpPr>
        <p:spPr>
          <a:xfrm>
            <a:off x="2378173" y="2305915"/>
            <a:ext cx="0" cy="429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4"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8292" y="2692882"/>
            <a:ext cx="577186" cy="577186"/>
          </a:xfrm>
          <a:prstGeom prst="rect">
            <a:avLst/>
          </a:prstGeom>
          <a:noFill/>
          <a:extLst>
            <a:ext uri="{909E8E84-426E-40DD-AFC4-6F175D3DCCD1}">
              <a14:hiddenFill xmlns:a14="http://schemas.microsoft.com/office/drawing/2010/main">
                <a:solidFill>
                  <a:srgbClr val="FFFFFF"/>
                </a:solidFill>
              </a14:hiddenFill>
            </a:ext>
          </a:extLst>
        </p:spPr>
      </p:pic>
      <p:cxnSp>
        <p:nvCxnSpPr>
          <p:cNvPr id="15" name="Connecteur droit avec flèche 14"/>
          <p:cNvCxnSpPr/>
          <p:nvPr/>
        </p:nvCxnSpPr>
        <p:spPr>
          <a:xfrm flipV="1">
            <a:off x="721989" y="2134630"/>
            <a:ext cx="145988" cy="3333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890615" y="3270068"/>
            <a:ext cx="2207638" cy="9189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3643923" y="3251098"/>
            <a:ext cx="0" cy="429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4932041" y="1628800"/>
            <a:ext cx="4104456" cy="4031873"/>
          </a:xfrm>
          <a:prstGeom prst="rect">
            <a:avLst/>
          </a:prstGeom>
          <a:noFill/>
        </p:spPr>
        <p:txBody>
          <a:bodyPr wrap="square" rtlCol="0">
            <a:spAutoFit/>
          </a:bodyPr>
          <a:lstStyle/>
          <a:p>
            <a:r>
              <a:rPr lang="fr-FR" sz="1600" b="1" dirty="0">
                <a:solidFill>
                  <a:srgbClr val="943634"/>
                </a:solidFill>
                <a:latin typeface="Arial" panose="020B0604020202020204" pitchFamily="34" charset="0"/>
                <a:cs typeface="Arial" panose="020B0604020202020204" pitchFamily="34" charset="0"/>
              </a:rPr>
              <a:t>Etapes de la signature :</a:t>
            </a:r>
          </a:p>
          <a:p>
            <a:endParaRPr lang="fr-FR" sz="1600" dirty="0">
              <a:latin typeface="Arial" panose="020B0604020202020204" pitchFamily="34" charset="0"/>
              <a:cs typeface="Arial" panose="020B0604020202020204" pitchFamily="34" charset="0"/>
              <a:sym typeface="Wingdings"/>
            </a:endParaRPr>
          </a:p>
          <a:p>
            <a:r>
              <a:rPr lang="fr-FR" sz="1600" dirty="0">
                <a:sym typeface="Wingdings"/>
              </a:rPr>
              <a:t> Le signataire génère le condensat unique associé au message ;</a:t>
            </a:r>
          </a:p>
          <a:p>
            <a:endParaRPr lang="fr-FR" sz="1600" dirty="0">
              <a:sym typeface="Wingdings"/>
            </a:endParaRPr>
          </a:p>
          <a:p>
            <a:pPr>
              <a:buFont typeface="Wingdings"/>
              <a:buChar char=""/>
            </a:pPr>
            <a:r>
              <a:rPr lang="fr-FR" sz="1600" dirty="0">
                <a:sym typeface="Wingdings"/>
              </a:rPr>
              <a:t>   Le signataire utilise l’algorithme de signature, qui prend en entrée sa clé privée et le condensat précédent, pour produire une signature électronique ;</a:t>
            </a:r>
          </a:p>
          <a:p>
            <a:pPr marL="285750" indent="-285750">
              <a:buFont typeface="Wingdings"/>
              <a:buChar char=""/>
            </a:pPr>
            <a:endParaRPr lang="fr-FR" sz="1600" dirty="0">
              <a:sym typeface="Wingdings"/>
            </a:endParaRPr>
          </a:p>
          <a:p>
            <a:r>
              <a:rPr lang="fr-FR" sz="1600" dirty="0">
                <a:sym typeface="Wingdings"/>
              </a:rPr>
              <a:t> Le signataire envoie (ou stocke) le message et la signature électronique, permettant ainsi à un lecteur d’en prendre connaissance ;</a:t>
            </a:r>
          </a:p>
          <a:p>
            <a:endParaRPr lang="fr-FR" sz="1600" dirty="0">
              <a:sym typeface="Wingdings"/>
            </a:endParaRPr>
          </a:p>
          <a:p>
            <a:r>
              <a:rPr lang="fr-FR" sz="1600" dirty="0">
                <a:sym typeface="Wingdings"/>
              </a:rPr>
              <a:t>La vérification par le destinataire/lecteur est décrite sur la diapositive suivante.</a:t>
            </a:r>
          </a:p>
        </p:txBody>
      </p:sp>
      <p:sp>
        <p:nvSpPr>
          <p:cNvPr id="19" name="Rectangle 18"/>
          <p:cNvSpPr/>
          <p:nvPr/>
        </p:nvSpPr>
        <p:spPr>
          <a:xfrm>
            <a:off x="1533138" y="1730522"/>
            <a:ext cx="389850" cy="369332"/>
          </a:xfrm>
          <a:prstGeom prst="rect">
            <a:avLst/>
          </a:prstGeom>
        </p:spPr>
        <p:txBody>
          <a:bodyPr wrap="none">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2" name="Rectangle 21"/>
          <p:cNvSpPr/>
          <p:nvPr/>
        </p:nvSpPr>
        <p:spPr>
          <a:xfrm>
            <a:off x="2538116" y="2524254"/>
            <a:ext cx="389850" cy="369332"/>
          </a:xfrm>
          <a:prstGeom prst="rect">
            <a:avLst/>
          </a:prstGeom>
        </p:spPr>
        <p:txBody>
          <a:bodyPr wrap="none">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grpSp>
        <p:nvGrpSpPr>
          <p:cNvPr id="23" name="Groupe 22"/>
          <p:cNvGrpSpPr/>
          <p:nvPr/>
        </p:nvGrpSpPr>
        <p:grpSpPr>
          <a:xfrm>
            <a:off x="3385218" y="4097919"/>
            <a:ext cx="826742" cy="1008112"/>
            <a:chOff x="3296391" y="4581128"/>
            <a:chExt cx="826742" cy="1008112"/>
          </a:xfrm>
        </p:grpSpPr>
        <p:pic>
          <p:nvPicPr>
            <p:cNvPr id="2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96391" y="4581128"/>
              <a:ext cx="600075" cy="78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153" descr="us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8333" y="5085184"/>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3363" y="5012054"/>
              <a:ext cx="577186" cy="577186"/>
            </a:xfrm>
            <a:prstGeom prst="rect">
              <a:avLst/>
            </a:prstGeom>
            <a:noFill/>
            <a:extLst>
              <a:ext uri="{909E8E84-426E-40DD-AFC4-6F175D3DCCD1}">
                <a14:hiddenFill xmlns:a14="http://schemas.microsoft.com/office/drawing/2010/main">
                  <a:solidFill>
                    <a:srgbClr val="FFFFFF"/>
                  </a:solidFill>
                </a14:hiddenFill>
              </a:ext>
            </a:extLst>
          </p:spPr>
        </p:pic>
      </p:grpSp>
      <p:sp>
        <p:nvSpPr>
          <p:cNvPr id="27" name="Rectangle 26"/>
          <p:cNvSpPr/>
          <p:nvPr/>
        </p:nvSpPr>
        <p:spPr>
          <a:xfrm>
            <a:off x="3196016" y="3762053"/>
            <a:ext cx="389850" cy="369332"/>
          </a:xfrm>
          <a:prstGeom prst="rect">
            <a:avLst/>
          </a:prstGeom>
        </p:spPr>
        <p:txBody>
          <a:bodyPr wrap="none">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pic>
        <p:nvPicPr>
          <p:cNvPr id="28"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9592" y="1858287"/>
            <a:ext cx="447675"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Groupe 2">
            <a:extLst>
              <a:ext uri="{FF2B5EF4-FFF2-40B4-BE49-F238E27FC236}">
                <a16:creationId xmlns:a16="http://schemas.microsoft.com/office/drawing/2014/main" id="{96661A84-7551-731F-2B26-4481EDC82333}"/>
              </a:ext>
            </a:extLst>
          </p:cNvPr>
          <p:cNvGrpSpPr/>
          <p:nvPr/>
        </p:nvGrpSpPr>
        <p:grpSpPr>
          <a:xfrm>
            <a:off x="2623166" y="5721659"/>
            <a:ext cx="3528394" cy="628762"/>
            <a:chOff x="2623166" y="5721659"/>
            <a:chExt cx="3528394" cy="628762"/>
          </a:xfrm>
        </p:grpSpPr>
        <p:pic>
          <p:nvPicPr>
            <p:cNvPr id="31" name="Picture 48" descr="12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3367578" y="5579413"/>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53" descr="us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3166" y="5740821"/>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52" descr="BS00996_[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1094099">
              <a:off x="3252658" y="6026752"/>
              <a:ext cx="522084" cy="319690"/>
            </a:xfrm>
            <a:prstGeom prst="rect">
              <a:avLst/>
            </a:prstGeom>
            <a:noFill/>
            <a:extLst>
              <a:ext uri="{909E8E84-426E-40DD-AFC4-6F175D3DCCD1}">
                <a14:hiddenFill xmlns:a14="http://schemas.microsoft.com/office/drawing/2010/main">
                  <a:solidFill>
                    <a:srgbClr val="FFFFFF"/>
                  </a:solidFill>
                </a14:hiddenFill>
              </a:ext>
            </a:extLst>
          </p:spPr>
        </p:pic>
        <p:sp>
          <p:nvSpPr>
            <p:cNvPr id="34" name="Espace réservé du contenu 2"/>
            <p:cNvSpPr txBox="1">
              <a:spLocks/>
            </p:cNvSpPr>
            <p:nvPr/>
          </p:nvSpPr>
          <p:spPr>
            <a:xfrm>
              <a:off x="3811652" y="5721659"/>
              <a:ext cx="2339908" cy="32396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t>Clé publique du signataire</a:t>
              </a:r>
            </a:p>
          </p:txBody>
        </p:sp>
        <p:sp>
          <p:nvSpPr>
            <p:cNvPr id="35" name="Espace réservé du contenu 2"/>
            <p:cNvSpPr txBox="1">
              <a:spLocks/>
            </p:cNvSpPr>
            <p:nvPr/>
          </p:nvSpPr>
          <p:spPr>
            <a:xfrm>
              <a:off x="3811899" y="6008343"/>
              <a:ext cx="2339661"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t>Clé privée du signataire</a:t>
              </a:r>
            </a:p>
          </p:txBody>
        </p:sp>
      </p:grpSp>
      <p:pic>
        <p:nvPicPr>
          <p:cNvPr id="36" name="Picture 52" descr="BS00996_[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1094099">
            <a:off x="1852767" y="2675613"/>
            <a:ext cx="522084" cy="319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2770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dirty="0"/>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f. Signature électronique : illustration </a:t>
            </a:r>
          </a:p>
        </p:txBody>
      </p:sp>
      <p:sp>
        <p:nvSpPr>
          <p:cNvPr id="9" name="ZoneTexte 8"/>
          <p:cNvSpPr txBox="1"/>
          <p:nvPr/>
        </p:nvSpPr>
        <p:spPr>
          <a:xfrm>
            <a:off x="5076055" y="1412776"/>
            <a:ext cx="3960441" cy="3785652"/>
          </a:xfrm>
          <a:prstGeom prst="rect">
            <a:avLst/>
          </a:prstGeom>
          <a:noFill/>
        </p:spPr>
        <p:txBody>
          <a:bodyPr wrap="square" rtlCol="0">
            <a:spAutoFit/>
          </a:bodyPr>
          <a:lstStyle/>
          <a:p>
            <a:r>
              <a:rPr lang="fr-FR" sz="1600" b="1" dirty="0">
                <a:solidFill>
                  <a:srgbClr val="943634"/>
                </a:solidFill>
                <a:latin typeface="Arial" panose="020B0604020202020204" pitchFamily="34" charset="0"/>
                <a:cs typeface="Arial" panose="020B0604020202020204" pitchFamily="34" charset="0"/>
              </a:rPr>
              <a:t>Étapes de la vérification de la signature par un lecteur/destinataire :</a:t>
            </a:r>
          </a:p>
          <a:p>
            <a:endParaRPr lang="fr-FR" sz="1600" dirty="0">
              <a:latin typeface="Arial" panose="020B0604020202020204" pitchFamily="34" charset="0"/>
              <a:cs typeface="Arial" panose="020B0604020202020204" pitchFamily="34" charset="0"/>
              <a:sym typeface="Wingdings"/>
            </a:endParaRPr>
          </a:p>
          <a:p>
            <a:r>
              <a:rPr lang="fr-FR" sz="1600" dirty="0">
                <a:sym typeface="Wingdings"/>
              </a:rPr>
              <a:t> Le lecteur calcule le condensat du message en clair ;</a:t>
            </a:r>
          </a:p>
          <a:p>
            <a:endParaRPr lang="fr-FR" sz="1600" dirty="0">
              <a:sym typeface="Wingdings"/>
            </a:endParaRPr>
          </a:p>
          <a:p>
            <a:r>
              <a:rPr lang="fr-FR" sz="1600" dirty="0">
                <a:sym typeface="Wingdings"/>
              </a:rPr>
              <a:t> Le lecteur utilise l’algorithme de vérification de signature, qui prend en entrée la clé publique du signataire, le condensat et la signature, pour rendre un verdict. </a:t>
            </a:r>
            <a:br>
              <a:rPr lang="fr-FR" sz="1600" dirty="0">
                <a:sym typeface="Wingdings"/>
              </a:rPr>
            </a:br>
            <a:r>
              <a:rPr lang="fr-FR" sz="1600" dirty="0">
                <a:sym typeface="Wingdings"/>
              </a:rPr>
              <a:t>Si le verdict est négatif, alors il ne faut pas faire confiance au message reçu (celui-ci ne correspond pas — pour une raison que l’on ignore — au message </a:t>
            </a:r>
            <a:r>
              <a:rPr lang="fr-FR" sz="1600">
                <a:sym typeface="Wingdings"/>
              </a:rPr>
              <a:t>du signataire ; </a:t>
            </a:r>
            <a:r>
              <a:rPr lang="fr-FR" sz="1600" dirty="0">
                <a:sym typeface="Wingdings"/>
              </a:rPr>
              <a:t>Ou le signataire n’est pas le bon).</a:t>
            </a:r>
          </a:p>
        </p:txBody>
      </p:sp>
      <p:pic>
        <p:nvPicPr>
          <p:cNvPr id="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8525" y="1988840"/>
            <a:ext cx="447675"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5" name="Connecteur droit avec flèche 34"/>
          <p:cNvCxnSpPr/>
          <p:nvPr/>
        </p:nvCxnSpPr>
        <p:spPr>
          <a:xfrm>
            <a:off x="1782206" y="2203742"/>
            <a:ext cx="629554" cy="11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36" name="Groupe 35"/>
          <p:cNvGrpSpPr/>
          <p:nvPr/>
        </p:nvGrpSpPr>
        <p:grpSpPr>
          <a:xfrm>
            <a:off x="792930" y="1772816"/>
            <a:ext cx="826742" cy="1008112"/>
            <a:chOff x="3296391" y="4581128"/>
            <a:chExt cx="826742" cy="1008112"/>
          </a:xfrm>
        </p:grpSpPr>
        <p:pic>
          <p:nvPicPr>
            <p:cNvPr id="3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6391" y="4581128"/>
              <a:ext cx="600075" cy="78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 name="Picture 153" descr="use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8333" y="5085184"/>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3363" y="5012054"/>
              <a:ext cx="577186" cy="577186"/>
            </a:xfrm>
            <a:prstGeom prst="rect">
              <a:avLst/>
            </a:prstGeom>
            <a:noFill/>
            <a:extLst>
              <a:ext uri="{909E8E84-426E-40DD-AFC4-6F175D3DCCD1}">
                <a14:hiddenFill xmlns:a14="http://schemas.microsoft.com/office/drawing/2010/main">
                  <a:solidFill>
                    <a:srgbClr val="FFFFFF"/>
                  </a:solidFill>
                </a14:hiddenFill>
              </a:ext>
            </a:extLst>
          </p:spPr>
        </p:pic>
      </p:grpSp>
      <p:pic>
        <p:nvPicPr>
          <p:cNvPr id="4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60" y="1844824"/>
            <a:ext cx="783111" cy="783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1" name="ZoneTexte 40"/>
          <p:cNvSpPr txBox="1"/>
          <p:nvPr/>
        </p:nvSpPr>
        <p:spPr>
          <a:xfrm>
            <a:off x="3911462" y="2061332"/>
            <a:ext cx="963725" cy="307777"/>
          </a:xfrm>
          <a:prstGeom prst="rect">
            <a:avLst/>
          </a:prstGeom>
          <a:noFill/>
        </p:spPr>
        <p:txBody>
          <a:bodyPr wrap="none" rtlCol="0">
            <a:spAutoFit/>
          </a:bodyPr>
          <a:lstStyle/>
          <a:p>
            <a:r>
              <a:rPr lang="fr-FR" sz="1400" dirty="0"/>
              <a:t>UHD783L0</a:t>
            </a:r>
            <a:endParaRPr lang="fr-FR" dirty="0"/>
          </a:p>
        </p:txBody>
      </p:sp>
      <p:cxnSp>
        <p:nvCxnSpPr>
          <p:cNvPr id="42" name="Connecteur droit avec flèche 41"/>
          <p:cNvCxnSpPr/>
          <p:nvPr/>
        </p:nvCxnSpPr>
        <p:spPr>
          <a:xfrm>
            <a:off x="3131840" y="2217226"/>
            <a:ext cx="19638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a:off x="3779912" y="2204864"/>
            <a:ext cx="19638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a:off x="1782206" y="2492335"/>
            <a:ext cx="269514" cy="4326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5" name="Picture 153" descr="use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8475" y="2988893"/>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2852936"/>
            <a:ext cx="577186" cy="577186"/>
          </a:xfrm>
          <a:prstGeom prst="rect">
            <a:avLst/>
          </a:prstGeom>
          <a:noFill/>
          <a:extLst>
            <a:ext uri="{909E8E84-426E-40DD-AFC4-6F175D3DCCD1}">
              <a14:hiddenFill xmlns:a14="http://schemas.microsoft.com/office/drawing/2010/main">
                <a:solidFill>
                  <a:srgbClr val="FFFFFF"/>
                </a:solidFill>
              </a14:hiddenFill>
            </a:ext>
          </a:extLst>
        </p:spPr>
      </p:pic>
      <p:cxnSp>
        <p:nvCxnSpPr>
          <p:cNvPr id="47" name="Connecteur droit avec flèche 46"/>
          <p:cNvCxnSpPr/>
          <p:nvPr/>
        </p:nvCxnSpPr>
        <p:spPr>
          <a:xfrm>
            <a:off x="2411760" y="3430122"/>
            <a:ext cx="288032" cy="4309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8" name="Picture 219" descr="exec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2627784" y="4055436"/>
            <a:ext cx="511650" cy="511649"/>
          </a:xfrm>
          <a:prstGeom prst="rect">
            <a:avLst/>
          </a:prstGeom>
          <a:noFill/>
          <a:extLst>
            <a:ext uri="{909E8E84-426E-40DD-AFC4-6F175D3DCCD1}">
              <a14:hiddenFill xmlns:a14="http://schemas.microsoft.com/office/drawing/2010/main">
                <a:solidFill>
                  <a:srgbClr val="FFFFFF"/>
                </a:solidFill>
              </a14:hiddenFill>
            </a:ext>
          </a:extLst>
        </p:spPr>
      </p:pic>
      <p:sp>
        <p:nvSpPr>
          <p:cNvPr id="49" name="Rectangle 48"/>
          <p:cNvSpPr/>
          <p:nvPr/>
        </p:nvSpPr>
        <p:spPr>
          <a:xfrm>
            <a:off x="3194871" y="2250239"/>
            <a:ext cx="389850" cy="369332"/>
          </a:xfrm>
          <a:prstGeom prst="rect">
            <a:avLst/>
          </a:prstGeom>
        </p:spPr>
        <p:txBody>
          <a:bodyPr wrap="none">
            <a:spAutoFit/>
          </a:bodyPr>
          <a:lstStyle/>
          <a:p>
            <a:r>
              <a:rPr lang="fr-FR" dirty="0">
                <a:sym typeface="Wingdings"/>
              </a:rPr>
              <a:t></a:t>
            </a:r>
            <a:endParaRPr lang="fr-FR" dirty="0"/>
          </a:p>
        </p:txBody>
      </p:sp>
      <p:sp>
        <p:nvSpPr>
          <p:cNvPr id="50" name="Rectangle 49"/>
          <p:cNvSpPr/>
          <p:nvPr/>
        </p:nvSpPr>
        <p:spPr>
          <a:xfrm>
            <a:off x="3059832" y="4355812"/>
            <a:ext cx="389850" cy="369332"/>
          </a:xfrm>
          <a:prstGeom prst="rect">
            <a:avLst/>
          </a:prstGeom>
        </p:spPr>
        <p:txBody>
          <a:bodyPr wrap="none">
            <a:spAutoFit/>
          </a:bodyPr>
          <a:lstStyle/>
          <a:p>
            <a:r>
              <a:rPr lang="fr-FR" dirty="0">
                <a:sym typeface="Wingdings"/>
              </a:rPr>
              <a:t></a:t>
            </a:r>
            <a:endParaRPr lang="fr-FR" dirty="0"/>
          </a:p>
        </p:txBody>
      </p:sp>
      <p:sp>
        <p:nvSpPr>
          <p:cNvPr id="51" name="ZoneTexte 50"/>
          <p:cNvSpPr txBox="1"/>
          <p:nvPr/>
        </p:nvSpPr>
        <p:spPr>
          <a:xfrm>
            <a:off x="260187" y="5498068"/>
            <a:ext cx="2265636" cy="523220"/>
          </a:xfrm>
          <a:prstGeom prst="rect">
            <a:avLst/>
          </a:prstGeom>
          <a:noFill/>
        </p:spPr>
        <p:txBody>
          <a:bodyPr wrap="square" rtlCol="0">
            <a:spAutoFit/>
          </a:bodyPr>
          <a:lstStyle/>
          <a:p>
            <a:r>
              <a:rPr lang="fr-FR" sz="1400" dirty="0">
                <a:sym typeface="Wingdings"/>
              </a:rPr>
              <a:t> La signature est valide. </a:t>
            </a:r>
            <a:br>
              <a:rPr lang="fr-FR" sz="1400" dirty="0">
                <a:sym typeface="Wingdings"/>
              </a:rPr>
            </a:br>
            <a:r>
              <a:rPr lang="fr-FR" sz="1400" dirty="0">
                <a:sym typeface="Wingdings"/>
              </a:rPr>
              <a:t>Le message est intègre.</a:t>
            </a:r>
          </a:p>
        </p:txBody>
      </p:sp>
      <p:cxnSp>
        <p:nvCxnSpPr>
          <p:cNvPr id="52" name="Connecteur droit avec flèche 51"/>
          <p:cNvCxnSpPr/>
          <p:nvPr/>
        </p:nvCxnSpPr>
        <p:spPr>
          <a:xfrm flipH="1">
            <a:off x="2883609" y="2553866"/>
            <a:ext cx="1189685" cy="13071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53" name="Picture 48" descr="12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2340302" y="3849470"/>
            <a:ext cx="271913" cy="575568"/>
          </a:xfrm>
          <a:prstGeom prst="rect">
            <a:avLst/>
          </a:prstGeom>
          <a:noFill/>
          <a:extLst>
            <a:ext uri="{909E8E84-426E-40DD-AFC4-6F175D3DCCD1}">
              <a14:hiddenFill xmlns:a14="http://schemas.microsoft.com/office/drawing/2010/main">
                <a:solidFill>
                  <a:srgbClr val="FFFFFF"/>
                </a:solidFill>
              </a14:hiddenFill>
            </a:ext>
          </a:extLst>
        </p:spPr>
      </p:pic>
      <p:sp>
        <p:nvSpPr>
          <p:cNvPr id="54" name="Rectangle 53"/>
          <p:cNvSpPr/>
          <p:nvPr/>
        </p:nvSpPr>
        <p:spPr>
          <a:xfrm>
            <a:off x="2588482" y="4581128"/>
            <a:ext cx="327334" cy="461665"/>
          </a:xfrm>
          <a:prstGeom prst="rect">
            <a:avLst/>
          </a:prstGeom>
        </p:spPr>
        <p:txBody>
          <a:bodyPr wrap="none">
            <a:spAutoFit/>
          </a:bodyPr>
          <a:lstStyle/>
          <a:p>
            <a:r>
              <a:rPr lang="fr-FR" sz="2400" dirty="0">
                <a:solidFill>
                  <a:srgbClr val="4A7EBB"/>
                </a:solidFill>
                <a:sym typeface="Wingdings"/>
              </a:rPr>
              <a:t>?</a:t>
            </a:r>
            <a:endParaRPr lang="fr-FR" sz="2400" dirty="0">
              <a:solidFill>
                <a:srgbClr val="4A7EBB"/>
              </a:solidFill>
            </a:endParaRPr>
          </a:p>
        </p:txBody>
      </p:sp>
      <p:sp>
        <p:nvSpPr>
          <p:cNvPr id="55" name="ZoneTexte 54"/>
          <p:cNvSpPr txBox="1"/>
          <p:nvPr/>
        </p:nvSpPr>
        <p:spPr>
          <a:xfrm>
            <a:off x="2926515" y="5498068"/>
            <a:ext cx="2293558" cy="523220"/>
          </a:xfrm>
          <a:prstGeom prst="rect">
            <a:avLst/>
          </a:prstGeom>
          <a:noFill/>
        </p:spPr>
        <p:txBody>
          <a:bodyPr wrap="square" rtlCol="0">
            <a:spAutoFit/>
          </a:bodyPr>
          <a:lstStyle/>
          <a:p>
            <a:pPr>
              <a:buFont typeface="Wingdings"/>
              <a:buChar char="û"/>
            </a:pPr>
            <a:r>
              <a:rPr lang="fr-FR" sz="1400" dirty="0">
                <a:sym typeface="Wingdings"/>
              </a:rPr>
              <a:t> La signature est invalide. Le message n’est pas intègre.</a:t>
            </a:r>
            <a:endParaRPr lang="fr-FR" sz="1400" dirty="0"/>
          </a:p>
        </p:txBody>
      </p:sp>
      <p:cxnSp>
        <p:nvCxnSpPr>
          <p:cNvPr id="56" name="Connecteur droit avec flèche 55"/>
          <p:cNvCxnSpPr/>
          <p:nvPr/>
        </p:nvCxnSpPr>
        <p:spPr>
          <a:xfrm flipH="1">
            <a:off x="2051720" y="4959326"/>
            <a:ext cx="530801" cy="330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a:off x="2909855" y="4970785"/>
            <a:ext cx="469839" cy="3191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58" name="Picture 48" descr="12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6252514" y="5663018"/>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153" descr="use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102" y="5824426"/>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52" descr="BS00996_[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1094099">
            <a:off x="6137594" y="6110357"/>
            <a:ext cx="522084" cy="319690"/>
          </a:xfrm>
          <a:prstGeom prst="rect">
            <a:avLst/>
          </a:prstGeom>
          <a:noFill/>
          <a:extLst>
            <a:ext uri="{909E8E84-426E-40DD-AFC4-6F175D3DCCD1}">
              <a14:hiddenFill xmlns:a14="http://schemas.microsoft.com/office/drawing/2010/main">
                <a:solidFill>
                  <a:srgbClr val="FFFFFF"/>
                </a:solidFill>
              </a14:hiddenFill>
            </a:ext>
          </a:extLst>
        </p:spPr>
      </p:pic>
      <p:sp>
        <p:nvSpPr>
          <p:cNvPr id="61" name="Espace réservé du contenu 2"/>
          <p:cNvSpPr txBox="1">
            <a:spLocks/>
          </p:cNvSpPr>
          <p:nvPr/>
        </p:nvSpPr>
        <p:spPr>
          <a:xfrm>
            <a:off x="6696588" y="5805264"/>
            <a:ext cx="2339908" cy="32396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t>Clé publique du signataire</a:t>
            </a:r>
          </a:p>
        </p:txBody>
      </p:sp>
      <p:sp>
        <p:nvSpPr>
          <p:cNvPr id="62" name="Espace réservé du contenu 2"/>
          <p:cNvSpPr txBox="1">
            <a:spLocks/>
          </p:cNvSpPr>
          <p:nvPr/>
        </p:nvSpPr>
        <p:spPr>
          <a:xfrm>
            <a:off x="6696835" y="6091948"/>
            <a:ext cx="2339661"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t>Clé privée du signataire</a:t>
            </a:r>
          </a:p>
        </p:txBody>
      </p:sp>
    </p:spTree>
    <p:extLst>
      <p:ext uri="{BB962C8B-B14F-4D97-AF65-F5344CB8AC3E}">
        <p14:creationId xmlns:p14="http://schemas.microsoft.com/office/powerpoint/2010/main" val="3186400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marL="0" indent="0" algn="just">
              <a:buNone/>
            </a:pPr>
            <a:r>
              <a:rPr lang="fr-FR" sz="2000" dirty="0"/>
              <a:t>Un aspect important n’a pas été traité jusqu’à maintenant :</a:t>
            </a:r>
          </a:p>
          <a:p>
            <a:pPr algn="just"/>
            <a:endParaRPr lang="fr-FR" sz="2000" dirty="0"/>
          </a:p>
          <a:p>
            <a:pPr algn="just"/>
            <a:endParaRPr lang="fr-FR" sz="2000" dirty="0"/>
          </a:p>
          <a:p>
            <a:pPr algn="just"/>
            <a:endParaRPr lang="fr-FR" sz="2000" dirty="0"/>
          </a:p>
          <a:p>
            <a:pPr marL="0" indent="0" algn="just">
              <a:buNone/>
            </a:pPr>
            <a:endParaRPr lang="fr-FR" sz="2000" dirty="0"/>
          </a:p>
          <a:p>
            <a:pPr marL="0" indent="0" algn="just">
              <a:buNone/>
            </a:pPr>
            <a:r>
              <a:rPr lang="fr-FR" sz="2000" dirty="0"/>
              <a:t>Les interlocuteurs de Bob ont besoin d’utiliser sa clé publique. Comment peuvent-ils </a:t>
            </a:r>
            <a:r>
              <a:rPr lang="fr-FR" sz="2000" b="1" dirty="0">
                <a:solidFill>
                  <a:srgbClr val="943634"/>
                </a:solidFill>
              </a:rPr>
              <a:t>être certains que la « clé publique de Bob » appartient effectivement à Bob</a:t>
            </a:r>
            <a:r>
              <a:rPr lang="fr-FR" sz="2000" dirty="0">
                <a:solidFill>
                  <a:srgbClr val="943634"/>
                </a:solidFill>
              </a:rPr>
              <a:t> </a:t>
            </a:r>
            <a:r>
              <a:rPr lang="fr-FR" sz="2000" dirty="0"/>
              <a:t>et qu’elle n’a pas été générée frauduleusement en son nom ? </a:t>
            </a:r>
          </a:p>
          <a:p>
            <a:pPr marL="0" indent="0" algn="just">
              <a:buNone/>
            </a:pPr>
            <a:r>
              <a:rPr lang="fr-FR" sz="2000" dirty="0"/>
              <a:t>Autre exemple, comment les visiteurs d’un site web bancaire peuvent </a:t>
            </a:r>
            <a:r>
              <a:rPr lang="fr-FR" sz="2000" b="1" dirty="0">
                <a:solidFill>
                  <a:srgbClr val="943634"/>
                </a:solidFill>
              </a:rPr>
              <a:t>être certains que le site web est légitime</a:t>
            </a:r>
            <a:r>
              <a:rPr lang="fr-FR" sz="2000" b="1" dirty="0">
                <a:solidFill>
                  <a:schemeClr val="tx2"/>
                </a:solidFill>
              </a:rPr>
              <a:t> </a:t>
            </a:r>
            <a:r>
              <a:rPr lang="fr-FR" sz="2000" dirty="0"/>
              <a:t>et qu’il ne s’agit pas d’un site frauduleux imitant celui d’une banque ?</a:t>
            </a:r>
          </a:p>
          <a:p>
            <a:pPr algn="just"/>
            <a:r>
              <a:rPr lang="fr-FR" sz="2000" dirty="0"/>
              <a:t>Solution : utilisation de </a:t>
            </a:r>
            <a:r>
              <a:rPr lang="fr-FR" sz="2000" b="1" dirty="0"/>
              <a:t>certificats électroniques</a:t>
            </a:r>
            <a:r>
              <a:rPr lang="fr-FR" sz="2000" dirty="0"/>
              <a:t>.</a:t>
            </a:r>
          </a:p>
          <a:p>
            <a:pPr algn="just"/>
            <a:endParaRPr lang="fr-FR" sz="1600" dirty="0"/>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grpSp>
        <p:nvGrpSpPr>
          <p:cNvPr id="17" name="Groupe 16"/>
          <p:cNvGrpSpPr/>
          <p:nvPr/>
        </p:nvGrpSpPr>
        <p:grpSpPr>
          <a:xfrm>
            <a:off x="2339752" y="2420888"/>
            <a:ext cx="3384376" cy="698440"/>
            <a:chOff x="2267744" y="2617750"/>
            <a:chExt cx="3384376" cy="698440"/>
          </a:xfrm>
        </p:grpSpPr>
        <p:pic>
          <p:nvPicPr>
            <p:cNvPr id="11" name="Picture 48" descr="1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3012156" y="2475504"/>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53" descr="use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2636912"/>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2" descr="BS00996_[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094099">
              <a:off x="2897236" y="2922843"/>
              <a:ext cx="522084" cy="319690"/>
            </a:xfrm>
            <a:prstGeom prst="rect">
              <a:avLst/>
            </a:prstGeom>
            <a:noFill/>
            <a:extLst>
              <a:ext uri="{909E8E84-426E-40DD-AFC4-6F175D3DCCD1}">
                <a14:hiddenFill xmlns:a14="http://schemas.microsoft.com/office/drawing/2010/main">
                  <a:solidFill>
                    <a:srgbClr val="FFFFFF"/>
                  </a:solidFill>
                </a14:hiddenFill>
              </a:ext>
            </a:extLst>
          </p:spPr>
        </p:pic>
        <p:sp>
          <p:nvSpPr>
            <p:cNvPr id="14" name="Espace réservé du contenu 2"/>
            <p:cNvSpPr txBox="1">
              <a:spLocks/>
            </p:cNvSpPr>
            <p:nvPr/>
          </p:nvSpPr>
          <p:spPr>
            <a:xfrm>
              <a:off x="3456230" y="2617750"/>
              <a:ext cx="2195890" cy="2866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Clé publique de Bob</a:t>
              </a:r>
            </a:p>
          </p:txBody>
        </p:sp>
        <p:sp>
          <p:nvSpPr>
            <p:cNvPr id="15" name="Espace réservé du contenu 2"/>
            <p:cNvSpPr txBox="1">
              <a:spLocks/>
            </p:cNvSpPr>
            <p:nvPr/>
          </p:nvSpPr>
          <p:spPr>
            <a:xfrm>
              <a:off x="3456477" y="2904434"/>
              <a:ext cx="2088724" cy="3373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Clé privée de Bob</a:t>
              </a:r>
            </a:p>
          </p:txBody>
        </p:sp>
        <p:sp>
          <p:nvSpPr>
            <p:cNvPr id="16" name="Rectangle 15"/>
            <p:cNvSpPr/>
            <p:nvPr/>
          </p:nvSpPr>
          <p:spPr>
            <a:xfrm>
              <a:off x="2843808" y="2899245"/>
              <a:ext cx="2557377" cy="416945"/>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204525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a:xfrm>
            <a:off x="457200" y="1484784"/>
            <a:ext cx="8363272" cy="4608512"/>
          </a:xfrm>
        </p:spPr>
        <p:txBody>
          <a:bodyPr>
            <a:normAutofit fontScale="92500" lnSpcReduction="10000"/>
          </a:bodyPr>
          <a:lstStyle/>
          <a:p>
            <a:pPr marL="0" indent="0" algn="just">
              <a:buNone/>
            </a:pPr>
            <a:r>
              <a:rPr lang="fr-FR" sz="2000" dirty="0"/>
              <a:t>Un certificat est un </a:t>
            </a:r>
            <a:r>
              <a:rPr lang="fr-FR" sz="2000" b="1" dirty="0">
                <a:solidFill>
                  <a:srgbClr val="922B3C"/>
                </a:solidFill>
              </a:rPr>
              <a:t>fichier électronique</a:t>
            </a:r>
            <a:r>
              <a:rPr lang="fr-FR" sz="2000" dirty="0">
                <a:solidFill>
                  <a:srgbClr val="922B3C"/>
                </a:solidFill>
              </a:rPr>
              <a:t> </a:t>
            </a:r>
            <a:r>
              <a:rPr lang="fr-FR" sz="2000" dirty="0"/>
              <a:t>qui comprend notamment :</a:t>
            </a:r>
          </a:p>
          <a:p>
            <a:pPr algn="just"/>
            <a:r>
              <a:rPr lang="fr-FR" sz="1800" dirty="0"/>
              <a:t>La </a:t>
            </a:r>
            <a:r>
              <a:rPr lang="fr-FR" sz="1800" b="1" dirty="0">
                <a:solidFill>
                  <a:srgbClr val="922B3C"/>
                </a:solidFill>
              </a:rPr>
              <a:t>clé publique </a:t>
            </a:r>
            <a:r>
              <a:rPr lang="fr-FR" sz="1800" dirty="0"/>
              <a:t>d’un individu (ou d’une entité ou d’un nom de domaine) ;</a:t>
            </a:r>
          </a:p>
          <a:p>
            <a:pPr algn="just"/>
            <a:r>
              <a:rPr lang="fr-FR" sz="1800" dirty="0"/>
              <a:t>Les détails de cet individu (ou de cette entité) : nom, prénom, nom de domaine, etc. ;</a:t>
            </a:r>
          </a:p>
          <a:p>
            <a:pPr algn="just"/>
            <a:r>
              <a:rPr lang="fr-FR" sz="1800" dirty="0"/>
              <a:t>La </a:t>
            </a:r>
            <a:r>
              <a:rPr lang="fr-FR" sz="1800" b="1" dirty="0">
                <a:solidFill>
                  <a:srgbClr val="922B3C"/>
                </a:solidFill>
              </a:rPr>
              <a:t>signature par un tiers de confiance</a:t>
            </a:r>
            <a:r>
              <a:rPr lang="fr-FR" sz="1800" dirty="0"/>
              <a:t>, chargé de garantir que le propriétaire de la clé publique a été vérifié et – par conséquent – l’authenticité de la clé publique vis-à-vis de son propriétaire. La signature porte sur l’identité du détenteur et la clé publique afin d’assurer l’intégrité de l’ensemble ;</a:t>
            </a:r>
          </a:p>
          <a:p>
            <a:pPr algn="just"/>
            <a:r>
              <a:rPr lang="fr-FR" sz="1800" dirty="0"/>
              <a:t>D’autres informations telles que l’usage de la clé, les dates de validité, des informations concernant la révocation, etc.</a:t>
            </a:r>
          </a:p>
          <a:p>
            <a:pPr marL="0" indent="0" algn="just">
              <a:buNone/>
            </a:pPr>
            <a:endParaRPr lang="fr-FR" sz="800" dirty="0"/>
          </a:p>
          <a:p>
            <a:pPr marL="0" indent="0" algn="just">
              <a:buNone/>
            </a:pPr>
            <a:r>
              <a:rPr lang="fr-FR" sz="2000" dirty="0"/>
              <a:t>Le tiers de confiance, une autorité de certification, en charge de :</a:t>
            </a:r>
            <a:endParaRPr lang="fr-FR" sz="1600" dirty="0"/>
          </a:p>
          <a:p>
            <a:pPr algn="just"/>
            <a:r>
              <a:rPr lang="fr-FR" sz="1800" b="1" dirty="0">
                <a:solidFill>
                  <a:srgbClr val="922B3C"/>
                </a:solidFill>
              </a:rPr>
              <a:t>Vérifier l’identité </a:t>
            </a:r>
            <a:r>
              <a:rPr lang="fr-FR" sz="1800" dirty="0"/>
              <a:t>de la personne demandant à créer le certificat ;</a:t>
            </a:r>
          </a:p>
          <a:p>
            <a:pPr algn="just"/>
            <a:r>
              <a:rPr lang="fr-FR" sz="1800" b="1" dirty="0">
                <a:solidFill>
                  <a:srgbClr val="922B3C"/>
                </a:solidFill>
              </a:rPr>
              <a:t>Créer le certificat</a:t>
            </a:r>
            <a:r>
              <a:rPr lang="fr-FR" sz="1800" dirty="0">
                <a:solidFill>
                  <a:srgbClr val="922B3C"/>
                </a:solidFill>
              </a:rPr>
              <a:t> </a:t>
            </a:r>
            <a:r>
              <a:rPr lang="fr-FR" sz="1800" dirty="0"/>
              <a:t>après vérification, </a:t>
            </a:r>
            <a:r>
              <a:rPr lang="fr-FR" sz="1800" b="1" dirty="0">
                <a:solidFill>
                  <a:srgbClr val="922B3C"/>
                </a:solidFill>
              </a:rPr>
              <a:t>puis le signer </a:t>
            </a:r>
            <a:r>
              <a:rPr lang="fr-FR" sz="1800" dirty="0"/>
              <a:t>(avec la clé privée de l’autorité de certification) ;</a:t>
            </a:r>
          </a:p>
          <a:p>
            <a:pPr algn="just"/>
            <a:r>
              <a:rPr lang="fr-FR" sz="1800" b="1" dirty="0">
                <a:solidFill>
                  <a:srgbClr val="922B3C"/>
                </a:solidFill>
              </a:rPr>
              <a:t>Tenir à jour une liste des certificats qui ont été révoqués </a:t>
            </a:r>
            <a:r>
              <a:rPr lang="fr-FR" sz="1800" dirty="0"/>
              <a:t>(par exemple si la clé a été compromise).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dirty="0"/>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spTree>
    <p:extLst>
      <p:ext uri="{BB962C8B-B14F-4D97-AF65-F5344CB8AC3E}">
        <p14:creationId xmlns:p14="http://schemas.microsoft.com/office/powerpoint/2010/main" val="2740031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p:txBody>
          <a:bodyPr/>
          <a:lstStyle/>
          <a:p>
            <a:pPr marL="0" indent="0" algn="just">
              <a:buNone/>
            </a:pPr>
            <a:r>
              <a:rPr lang="fr-FR" sz="1800" dirty="0"/>
              <a:t>Comment connaitre les autorités de certification ?</a:t>
            </a:r>
          </a:p>
          <a:p>
            <a:pPr algn="just"/>
            <a:r>
              <a:rPr lang="fr-FR" sz="1600" dirty="0"/>
              <a:t>Elles sont directement intégrées par les éditeurs dans les systèmes d’exploitation et/ou les navigateurs ;</a:t>
            </a:r>
          </a:p>
          <a:p>
            <a:pPr algn="just"/>
            <a:r>
              <a:rPr lang="fr-FR" sz="1600" dirty="0"/>
              <a:t>L’utilisateur est également libre de rajouter l’autorité de certification de son choix si il choisit de faire confiance à des certificats signés par une autorité non-intégrée dans son navigateur.</a:t>
            </a:r>
          </a:p>
          <a:p>
            <a:endParaRPr lang="fr-FR" sz="16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3251795"/>
            <a:ext cx="6248400" cy="305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Espace réservé du contenu 2"/>
          <p:cNvSpPr txBox="1">
            <a:spLocks/>
          </p:cNvSpPr>
          <p:nvPr/>
        </p:nvSpPr>
        <p:spPr>
          <a:xfrm>
            <a:off x="2315592" y="6237312"/>
            <a:ext cx="5640784" cy="4320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200" dirty="0">
                <a:latin typeface="Arial" panose="020B0604020202020204" pitchFamily="34" charset="0"/>
                <a:cs typeface="Arial" panose="020B0604020202020204" pitchFamily="34" charset="0"/>
              </a:rPr>
              <a:t>Image : magasin de certificats de Firefox</a:t>
            </a:r>
          </a:p>
        </p:txBody>
      </p:sp>
    </p:spTree>
    <p:extLst>
      <p:ext uri="{BB962C8B-B14F-4D97-AF65-F5344CB8AC3E}">
        <p14:creationId xmlns:p14="http://schemas.microsoft.com/office/powerpoint/2010/main" val="3483629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sp>
        <p:nvSpPr>
          <p:cNvPr id="7" name="Espace réservé du contenu 2"/>
          <p:cNvSpPr>
            <a:spLocks noGrp="1"/>
          </p:cNvSpPr>
          <p:nvPr>
            <p:ph idx="1"/>
          </p:nvPr>
        </p:nvSpPr>
        <p:spPr>
          <a:xfrm>
            <a:off x="457200" y="1484784"/>
            <a:ext cx="8435280" cy="504555"/>
          </a:xfrm>
        </p:spPr>
        <p:txBody>
          <a:bodyPr>
            <a:noAutofit/>
          </a:bodyPr>
          <a:lstStyle/>
          <a:p>
            <a:pPr marL="0" indent="0" algn="just">
              <a:buNone/>
            </a:pPr>
            <a:r>
              <a:rPr lang="fr-FR" sz="1600" dirty="0"/>
              <a:t>Exemple d’un certificat pour le site web www.france-universite-numerique-mooc.fr</a:t>
            </a:r>
            <a:endParaRPr lang="fr-FR" sz="1200" dirty="0"/>
          </a:p>
        </p:txBody>
      </p:sp>
      <p:pic>
        <p:nvPicPr>
          <p:cNvPr id="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2124794"/>
            <a:ext cx="5105400" cy="440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Espace réservé du contenu 2"/>
          <p:cNvSpPr txBox="1">
            <a:spLocks/>
          </p:cNvSpPr>
          <p:nvPr/>
        </p:nvSpPr>
        <p:spPr>
          <a:xfrm>
            <a:off x="325226" y="4300151"/>
            <a:ext cx="1520300"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Autorité de certification</a:t>
            </a:r>
          </a:p>
        </p:txBody>
      </p:sp>
      <p:cxnSp>
        <p:nvCxnSpPr>
          <p:cNvPr id="10" name="Connecteur droit 9"/>
          <p:cNvCxnSpPr/>
          <p:nvPr/>
        </p:nvCxnSpPr>
        <p:spPr>
          <a:xfrm>
            <a:off x="2483768" y="4325069"/>
            <a:ext cx="0" cy="679546"/>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2483768" y="3348431"/>
            <a:ext cx="0" cy="679546"/>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Espace réservé du contenu 2"/>
          <p:cNvSpPr txBox="1">
            <a:spLocks/>
          </p:cNvSpPr>
          <p:nvPr/>
        </p:nvSpPr>
        <p:spPr>
          <a:xfrm>
            <a:off x="325226" y="3386239"/>
            <a:ext cx="1520300"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Détenteur de la clé publique</a:t>
            </a:r>
          </a:p>
        </p:txBody>
      </p:sp>
      <p:cxnSp>
        <p:nvCxnSpPr>
          <p:cNvPr id="13" name="Connecteur droit 12"/>
          <p:cNvCxnSpPr/>
          <p:nvPr/>
        </p:nvCxnSpPr>
        <p:spPr>
          <a:xfrm>
            <a:off x="2483768" y="5157015"/>
            <a:ext cx="0" cy="495672"/>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Espace réservé du contenu 2"/>
          <p:cNvSpPr txBox="1">
            <a:spLocks/>
          </p:cNvSpPr>
          <p:nvPr/>
        </p:nvSpPr>
        <p:spPr>
          <a:xfrm>
            <a:off x="325226" y="5096257"/>
            <a:ext cx="2014526"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Dates de validité du certificat</a:t>
            </a:r>
          </a:p>
        </p:txBody>
      </p:sp>
      <p:sp>
        <p:nvSpPr>
          <p:cNvPr id="15" name="Ellipse 14"/>
          <p:cNvSpPr/>
          <p:nvPr/>
        </p:nvSpPr>
        <p:spPr>
          <a:xfrm>
            <a:off x="2987824" y="1980279"/>
            <a:ext cx="936104" cy="432048"/>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16" name="Espace réservé du contenu 2"/>
          <p:cNvSpPr txBox="1">
            <a:spLocks/>
          </p:cNvSpPr>
          <p:nvPr/>
        </p:nvSpPr>
        <p:spPr>
          <a:xfrm>
            <a:off x="0" y="2239272"/>
            <a:ext cx="2771800" cy="75768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Les détails techniques du certificat, la clé et la signature se trouvent dans </a:t>
            </a:r>
            <a:r>
              <a:rPr lang="fr-FR" sz="1600" b="1" dirty="0">
                <a:latin typeface="Arial" panose="020B0604020202020204" pitchFamily="34" charset="0"/>
                <a:cs typeface="Arial" panose="020B0604020202020204" pitchFamily="34" charset="0"/>
              </a:rPr>
              <a:t>Détails</a:t>
            </a:r>
          </a:p>
        </p:txBody>
      </p:sp>
      <p:cxnSp>
        <p:nvCxnSpPr>
          <p:cNvPr id="17" name="Connecteur droit 16"/>
          <p:cNvCxnSpPr/>
          <p:nvPr/>
        </p:nvCxnSpPr>
        <p:spPr>
          <a:xfrm flipH="1">
            <a:off x="2483768" y="2373471"/>
            <a:ext cx="648072" cy="182872"/>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6398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948" y="3212976"/>
            <a:ext cx="7810500" cy="2495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Espace réservé du contenu 2"/>
          <p:cNvSpPr>
            <a:spLocks noGrp="1"/>
          </p:cNvSpPr>
          <p:nvPr>
            <p:ph idx="1"/>
          </p:nvPr>
        </p:nvSpPr>
        <p:spPr>
          <a:xfrm>
            <a:off x="457200" y="1556792"/>
            <a:ext cx="8435280" cy="1080120"/>
          </a:xfrm>
        </p:spPr>
        <p:txBody>
          <a:bodyPr>
            <a:noAutofit/>
          </a:bodyPr>
          <a:lstStyle/>
          <a:p>
            <a:pPr marL="0" indent="0" algn="just">
              <a:buNone/>
            </a:pPr>
            <a:r>
              <a:rPr lang="fr-FR" sz="1700" dirty="0"/>
              <a:t>Où trouver les certificats dans un navigateur ?</a:t>
            </a:r>
          </a:p>
          <a:p>
            <a:pPr marL="0" indent="0" algn="just">
              <a:buNone/>
            </a:pPr>
            <a:r>
              <a:rPr lang="fr-FR" sz="1700" dirty="0"/>
              <a:t>Exemple avec Firefox pour ouvrir le certificat d’un site WEB</a:t>
            </a:r>
          </a:p>
        </p:txBody>
      </p:sp>
      <p:cxnSp>
        <p:nvCxnSpPr>
          <p:cNvPr id="9" name="Connecteur droit avec flèche 8"/>
          <p:cNvCxnSpPr/>
          <p:nvPr/>
        </p:nvCxnSpPr>
        <p:spPr>
          <a:xfrm>
            <a:off x="4499992" y="2780928"/>
            <a:ext cx="792088" cy="74481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Espace réservé du contenu 2"/>
          <p:cNvSpPr txBox="1">
            <a:spLocks/>
          </p:cNvSpPr>
          <p:nvPr/>
        </p:nvSpPr>
        <p:spPr>
          <a:xfrm>
            <a:off x="2123728" y="2420888"/>
            <a:ext cx="3960440"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Cliquer sur le cadenas à côté de l’URL</a:t>
            </a:r>
          </a:p>
        </p:txBody>
      </p:sp>
      <p:sp>
        <p:nvSpPr>
          <p:cNvPr id="11" name="Espace réservé du contenu 2"/>
          <p:cNvSpPr txBox="1">
            <a:spLocks/>
          </p:cNvSpPr>
          <p:nvPr/>
        </p:nvSpPr>
        <p:spPr>
          <a:xfrm>
            <a:off x="5076056" y="6093296"/>
            <a:ext cx="3295550" cy="3550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Cliquer ici pour afficher le certificat</a:t>
            </a:r>
          </a:p>
        </p:txBody>
      </p:sp>
      <p:cxnSp>
        <p:nvCxnSpPr>
          <p:cNvPr id="12" name="Connecteur droit avec flèche 11"/>
          <p:cNvCxnSpPr/>
          <p:nvPr/>
        </p:nvCxnSpPr>
        <p:spPr>
          <a:xfrm flipV="1">
            <a:off x="6516216" y="5517232"/>
            <a:ext cx="720080" cy="697673"/>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781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g. Certificats électroniques </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948" y="1628800"/>
            <a:ext cx="7810500" cy="2495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Espace réservé du contenu 2"/>
          <p:cNvSpPr>
            <a:spLocks noGrp="1"/>
          </p:cNvSpPr>
          <p:nvPr>
            <p:ph idx="1"/>
          </p:nvPr>
        </p:nvSpPr>
        <p:spPr>
          <a:xfrm>
            <a:off x="367802" y="4365104"/>
            <a:ext cx="8435280" cy="2016224"/>
          </a:xfrm>
        </p:spPr>
        <p:txBody>
          <a:bodyPr>
            <a:noAutofit/>
          </a:bodyPr>
          <a:lstStyle/>
          <a:p>
            <a:pPr marL="0" indent="0" algn="just">
              <a:buNone/>
            </a:pPr>
            <a:r>
              <a:rPr lang="fr-FR" sz="1800" dirty="0"/>
              <a:t>Puisque le certificat du site WEB est disponible et valide, cela amène donc deux avantages à l’utilisateur, caractéristiques du HTTP</a:t>
            </a:r>
            <a:r>
              <a:rPr lang="fr-FR" sz="1800" b="1" u="sng" dirty="0">
                <a:solidFill>
                  <a:srgbClr val="922B3C"/>
                </a:solidFill>
              </a:rPr>
              <a:t>S</a:t>
            </a:r>
          </a:p>
          <a:p>
            <a:pPr algn="just"/>
            <a:r>
              <a:rPr lang="fr-FR" sz="1600" dirty="0"/>
              <a:t>Nous sommes confiants que </a:t>
            </a:r>
            <a:r>
              <a:rPr lang="fr-FR" sz="1600" b="1" dirty="0">
                <a:solidFill>
                  <a:srgbClr val="922B3C"/>
                </a:solidFill>
              </a:rPr>
              <a:t>le site WEB est légitime </a:t>
            </a:r>
            <a:r>
              <a:rPr lang="fr-FR" sz="1600" dirty="0"/>
              <a:t>(i.e. le certificat a été vérifié et signé par une autorité de certification de confiance) ;</a:t>
            </a:r>
          </a:p>
          <a:p>
            <a:pPr algn="just"/>
            <a:r>
              <a:rPr lang="fr-FR" sz="1600" dirty="0"/>
              <a:t>Puisque le certificat contient la clé publique du site WEB, nous pouvons donc </a:t>
            </a:r>
            <a:r>
              <a:rPr lang="fr-FR" sz="1600" b="1" dirty="0">
                <a:solidFill>
                  <a:srgbClr val="922B3C"/>
                </a:solidFill>
              </a:rPr>
              <a:t>chiffrer nos connexions vers ce site</a:t>
            </a:r>
            <a:r>
              <a:rPr lang="fr-FR" sz="1600" dirty="0"/>
              <a:t> (méthode : chiffrement avec la clé publique du destinataire comme nous l’avons vu au préalable dans ce cours).</a:t>
            </a:r>
          </a:p>
        </p:txBody>
      </p:sp>
      <p:sp>
        <p:nvSpPr>
          <p:cNvPr id="9" name="Ellipse 8"/>
          <p:cNvSpPr/>
          <p:nvPr/>
        </p:nvSpPr>
        <p:spPr>
          <a:xfrm>
            <a:off x="5076056" y="1844824"/>
            <a:ext cx="720080" cy="432048"/>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5712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3" name="Espace réservé du contenu 2"/>
          <p:cNvSpPr>
            <a:spLocks noGrp="1"/>
          </p:cNvSpPr>
          <p:nvPr>
            <p:ph idx="1"/>
          </p:nvPr>
        </p:nvSpPr>
        <p:spPr>
          <a:xfrm>
            <a:off x="457200" y="1628800"/>
            <a:ext cx="8363272" cy="4608512"/>
          </a:xfrm>
        </p:spPr>
        <p:txBody>
          <a:bodyPr/>
          <a:lstStyle/>
          <a:p>
            <a:pPr algn="just"/>
            <a:r>
              <a:rPr lang="fr-FR" sz="1800" dirty="0"/>
              <a:t>Les jetons sont utilisés pour </a:t>
            </a:r>
            <a:r>
              <a:rPr lang="fr-FR" sz="1800" b="1" dirty="0">
                <a:solidFill>
                  <a:srgbClr val="922B3C"/>
                </a:solidFill>
              </a:rPr>
              <a:t>stocker des clés privées </a:t>
            </a:r>
            <a:r>
              <a:rPr lang="fr-FR" sz="1800" dirty="0"/>
              <a:t>(cryptographie asymétrique) ou </a:t>
            </a:r>
            <a:r>
              <a:rPr lang="fr-FR" sz="1800" b="1" dirty="0">
                <a:solidFill>
                  <a:srgbClr val="922B3C"/>
                </a:solidFill>
              </a:rPr>
              <a:t>secrètes</a:t>
            </a:r>
            <a:r>
              <a:rPr lang="fr-FR" sz="1800" dirty="0">
                <a:solidFill>
                  <a:srgbClr val="922B3C"/>
                </a:solidFill>
              </a:rPr>
              <a:t> </a:t>
            </a:r>
            <a:r>
              <a:rPr lang="fr-FR" sz="1800" dirty="0"/>
              <a:t>(cryptographie symétrique) ;</a:t>
            </a:r>
          </a:p>
          <a:p>
            <a:pPr marL="0" indent="0" algn="just">
              <a:buNone/>
            </a:pPr>
            <a:endParaRPr lang="fr-FR" sz="400" dirty="0"/>
          </a:p>
          <a:p>
            <a:pPr algn="just"/>
            <a:r>
              <a:rPr lang="fr-FR" sz="1800" dirty="0"/>
              <a:t>Puisqu’un jeton contient une information sensible (une clé privée ou secrète), il faut donc </a:t>
            </a:r>
            <a:r>
              <a:rPr lang="fr-FR" sz="1800" b="1" dirty="0">
                <a:solidFill>
                  <a:srgbClr val="922B3C"/>
                </a:solidFill>
              </a:rPr>
              <a:t>protéger ce jeton </a:t>
            </a:r>
            <a:r>
              <a:rPr lang="fr-FR" sz="1800" dirty="0"/>
              <a:t>pour que seules les personnes habilitées puissent l’utiliser ;</a:t>
            </a:r>
          </a:p>
          <a:p>
            <a:pPr marL="0" indent="0" algn="just">
              <a:buNone/>
            </a:pPr>
            <a:endParaRPr lang="fr-FR" sz="500" dirty="0"/>
          </a:p>
          <a:p>
            <a:pPr algn="just"/>
            <a:r>
              <a:rPr lang="fr-FR" sz="1800" dirty="0"/>
              <a:t>Exemples de jetons et leurs moyens de protection (ainsi que leur niveau de sécurité) :</a:t>
            </a:r>
          </a:p>
          <a:p>
            <a:pPr marL="990600" lvl="1" algn="just"/>
            <a:r>
              <a:rPr lang="fr-FR" sz="1600" b="1" dirty="0">
                <a:solidFill>
                  <a:srgbClr val="922B3C"/>
                </a:solidFill>
              </a:rPr>
              <a:t>Fichier sur disque</a:t>
            </a:r>
            <a:r>
              <a:rPr lang="fr-FR" sz="1600" dirty="0"/>
              <a:t>, </a:t>
            </a:r>
            <a:r>
              <a:rPr lang="fr-FR" sz="1500" dirty="0"/>
              <a:t>associé à un mot de passe connu de l’utilisateur seulement (exemple avec l’application libre GPG) ;</a:t>
            </a:r>
          </a:p>
          <a:p>
            <a:pPr marL="990600" lvl="1" algn="just"/>
            <a:r>
              <a:rPr lang="fr-FR" sz="1600" b="1" dirty="0">
                <a:solidFill>
                  <a:srgbClr val="922B3C"/>
                </a:solidFill>
              </a:rPr>
              <a:t>Jeton USB</a:t>
            </a:r>
            <a:r>
              <a:rPr lang="fr-FR" sz="1600" dirty="0"/>
              <a:t>, </a:t>
            </a:r>
            <a:r>
              <a:rPr lang="fr-FR" sz="1500" dirty="0"/>
              <a:t>associé à un mot de passe (exemple de nombreux produits commerciaux qui utilisent un jeton physique pour authentifier un utilisateur sur un poste de travail) ;</a:t>
            </a:r>
          </a:p>
          <a:p>
            <a:pPr marL="990600" lvl="1" algn="just"/>
            <a:r>
              <a:rPr lang="fr-FR" sz="1600" b="1" dirty="0">
                <a:solidFill>
                  <a:srgbClr val="922B3C"/>
                </a:solidFill>
              </a:rPr>
              <a:t>Carte à puce</a:t>
            </a:r>
            <a:r>
              <a:rPr lang="fr-FR" sz="1600" dirty="0"/>
              <a:t>, </a:t>
            </a:r>
            <a:r>
              <a:rPr lang="fr-FR" sz="1500" dirty="0"/>
              <a:t>associée à un mot de passe simple (exemple des cartes bancaires avec un code PIN permettant d’authentifier le propriétaire de la carte avant d’autoriser la transaction).</a:t>
            </a:r>
          </a:p>
          <a:p>
            <a:pPr lvl="2" algn="just"/>
            <a:r>
              <a:rPr lang="fr-FR" sz="1400" dirty="0"/>
              <a:t>Afin d’éviter qu’une personne malveillante ne découvre facilement le mot de passe simple, on impose un verrouillage de la carte à puce après 3 tentatives infructueuses.</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dirty="0"/>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h. Jetons cryptographiques (</a:t>
            </a:r>
            <a:r>
              <a:rPr lang="fr-FR" dirty="0" err="1"/>
              <a:t>tokens</a:t>
            </a:r>
            <a:r>
              <a:rPr lang="fr-FR" dirty="0"/>
              <a:t>) </a:t>
            </a:r>
          </a:p>
        </p:txBody>
      </p:sp>
      <p:grpSp>
        <p:nvGrpSpPr>
          <p:cNvPr id="14" name="Groupe 13"/>
          <p:cNvGrpSpPr/>
          <p:nvPr/>
        </p:nvGrpSpPr>
        <p:grpSpPr>
          <a:xfrm>
            <a:off x="179512" y="4050896"/>
            <a:ext cx="1013662" cy="1538344"/>
            <a:chOff x="179512" y="4050896"/>
            <a:chExt cx="1013662" cy="1538344"/>
          </a:xfrm>
        </p:grpSpPr>
        <p:pic>
          <p:nvPicPr>
            <p:cNvPr id="8"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4050896"/>
              <a:ext cx="357188" cy="35718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229200"/>
              <a:ext cx="357188" cy="35718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974" y="5229200"/>
              <a:ext cx="357188" cy="35718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958" y="4653698"/>
              <a:ext cx="357188" cy="35718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6420" y="4653698"/>
              <a:ext cx="357188" cy="35718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1" descr="encrypted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5986" y="5232052"/>
              <a:ext cx="357188" cy="35718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762709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9" name="Titre 8"/>
          <p:cNvSpPr>
            <a:spLocks noGrp="1"/>
          </p:cNvSpPr>
          <p:nvPr>
            <p:ph type="title"/>
          </p:nvPr>
        </p:nvSpPr>
        <p:spPr/>
        <p:txBody>
          <a:bodyPr/>
          <a:lstStyle/>
          <a:p>
            <a:r>
              <a:rPr lang="fr-FR" dirty="0"/>
              <a:t>4. La sécurité des applications web</a:t>
            </a:r>
          </a:p>
        </p:txBody>
      </p:sp>
      <p:sp>
        <p:nvSpPr>
          <p:cNvPr id="10" name="Espace réservé du texte 9"/>
          <p:cNvSpPr>
            <a:spLocks noGrp="1"/>
          </p:cNvSpPr>
          <p:nvPr>
            <p:ph type="body" sz="quarter" idx="13"/>
          </p:nvPr>
        </p:nvSpPr>
        <p:spPr>
          <a:xfrm>
            <a:off x="468313" y="3716338"/>
            <a:ext cx="8207375" cy="2664990"/>
          </a:xfrm>
        </p:spPr>
        <p:txBody>
          <a:bodyPr>
            <a:normAutofit/>
          </a:bodyPr>
          <a:lstStyle/>
          <a:p>
            <a:pPr marL="457200" indent="-457200" algn="l" eaLnBrk="1" fontAlgn="ctr" hangingPunct="1">
              <a:spcAft>
                <a:spcPts val="0"/>
              </a:spcAft>
              <a:buFont typeface="+mj-lt"/>
              <a:buAutoNum type="alphaLcParenR"/>
              <a:defRPr/>
            </a:pPr>
            <a:r>
              <a:rPr lang="fr-FR" dirty="0"/>
              <a:t>Usurpation d’identité via les cookies</a:t>
            </a:r>
          </a:p>
          <a:p>
            <a:pPr marL="457200" indent="-457200" algn="l" eaLnBrk="1" fontAlgn="ctr" hangingPunct="1">
              <a:spcAft>
                <a:spcPts val="0"/>
              </a:spcAft>
              <a:buFont typeface="+mj-lt"/>
              <a:buAutoNum type="alphaLcParenR"/>
              <a:defRPr/>
            </a:pPr>
            <a:r>
              <a:rPr lang="fr-FR" dirty="0"/>
              <a:t>Injection SQL</a:t>
            </a:r>
          </a:p>
        </p:txBody>
      </p:sp>
      <p:sp>
        <p:nvSpPr>
          <p:cNvPr id="3" name="Espace réservé du numéro de diapositive 4">
            <a:extLst>
              <a:ext uri="{FF2B5EF4-FFF2-40B4-BE49-F238E27FC236}">
                <a16:creationId xmlns:a16="http://schemas.microsoft.com/office/drawing/2014/main" id="{3E231C7A-F689-6A35-9A39-71AE9ADB40C4}"/>
              </a:ext>
            </a:extLst>
          </p:cNvPr>
          <p:cNvSpPr txBox="1">
            <a:spLocks/>
          </p:cNvSpPr>
          <p:nvPr/>
        </p:nvSpPr>
        <p:spPr bwMode="auto">
          <a:xfrm>
            <a:off x="8604448" y="6520259"/>
            <a:ext cx="48803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2400" kern="1200">
                <a:solidFill>
                  <a:srgbClr val="5F5F5F"/>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fld id="{DAC45385-D604-40AE-9F53-03BDB8FC03CC}" type="slidenum">
              <a:rPr lang="fr-FR" sz="1050" smtClean="0">
                <a:solidFill>
                  <a:schemeClr val="tx1"/>
                </a:solidFill>
              </a:rPr>
              <a:pPr/>
              <a:t>29</a:t>
            </a:fld>
            <a:endParaRPr lang="fr-FR" dirty="0">
              <a:solidFill>
                <a:schemeClr val="tx1"/>
              </a:solidFill>
            </a:endParaRPr>
          </a:p>
        </p:txBody>
      </p:sp>
    </p:spTree>
    <p:extLst>
      <p:ext uri="{BB962C8B-B14F-4D97-AF65-F5344CB8AC3E}">
        <p14:creationId xmlns:p14="http://schemas.microsoft.com/office/powerpoint/2010/main" val="1826892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Titre 5"/>
          <p:cNvSpPr>
            <a:spLocks noGrp="1"/>
          </p:cNvSpPr>
          <p:nvPr>
            <p:ph type="title"/>
          </p:nvPr>
        </p:nvSpPr>
        <p:spPr/>
        <p:txBody>
          <a:bodyPr/>
          <a:lstStyle/>
          <a:p>
            <a:r>
              <a:rPr lang="fr-FR" dirty="0"/>
              <a:t>3. Les bases de la cryptographie</a:t>
            </a:r>
          </a:p>
        </p:txBody>
      </p:sp>
      <p:sp>
        <p:nvSpPr>
          <p:cNvPr id="7" name="Espace réservé du texte 6"/>
          <p:cNvSpPr>
            <a:spLocks noGrp="1"/>
          </p:cNvSpPr>
          <p:nvPr>
            <p:ph type="body" sz="quarter" idx="13"/>
          </p:nvPr>
        </p:nvSpPr>
        <p:spPr>
          <a:xfrm>
            <a:off x="468313" y="3716338"/>
            <a:ext cx="8207375" cy="2736998"/>
          </a:xfrm>
        </p:spPr>
        <p:txBody>
          <a:bodyPr>
            <a:normAutofit fontScale="92500" lnSpcReduction="20000"/>
          </a:bodyPr>
          <a:lstStyle/>
          <a:p>
            <a:pPr marL="457200" indent="-457200" algn="l" eaLnBrk="1" fontAlgn="ctr" hangingPunct="1">
              <a:spcAft>
                <a:spcPts val="0"/>
              </a:spcAft>
              <a:buFont typeface="+mj-lt"/>
              <a:buAutoNum type="alphaLcParenR"/>
              <a:defRPr/>
            </a:pPr>
            <a:r>
              <a:rPr lang="fr-FR" dirty="0"/>
              <a:t>Vocabulaire</a:t>
            </a:r>
          </a:p>
          <a:p>
            <a:pPr marL="457200" indent="-457200" algn="l" eaLnBrk="1" fontAlgn="ctr" hangingPunct="1">
              <a:spcAft>
                <a:spcPts val="0"/>
              </a:spcAft>
              <a:buFont typeface="+mj-lt"/>
              <a:buAutoNum type="alphaLcParenR"/>
              <a:defRPr/>
            </a:pPr>
            <a:r>
              <a:rPr lang="fr-FR" dirty="0"/>
              <a:t>Un peu d’histoire</a:t>
            </a:r>
          </a:p>
          <a:p>
            <a:pPr marL="457200" indent="-457200" algn="l" eaLnBrk="1" fontAlgn="ctr" hangingPunct="1">
              <a:spcAft>
                <a:spcPts val="0"/>
              </a:spcAft>
              <a:buFont typeface="+mj-lt"/>
              <a:buAutoNum type="alphaLcParenR"/>
              <a:defRPr/>
            </a:pPr>
            <a:r>
              <a:rPr lang="fr-FR" dirty="0"/>
              <a:t>Chiffrement symétrique</a:t>
            </a:r>
          </a:p>
          <a:p>
            <a:pPr marL="457200" indent="-457200" algn="l" eaLnBrk="1" fontAlgn="ctr" hangingPunct="1">
              <a:spcAft>
                <a:spcPts val="0"/>
              </a:spcAft>
              <a:buFont typeface="+mj-lt"/>
              <a:buAutoNum type="alphaLcParenR"/>
              <a:defRPr/>
            </a:pPr>
            <a:r>
              <a:rPr lang="fr-FR" dirty="0"/>
              <a:t>Chiffrement asymétrique</a:t>
            </a:r>
          </a:p>
          <a:p>
            <a:pPr marL="457200" indent="-457200" algn="l" eaLnBrk="1" fontAlgn="ctr" hangingPunct="1">
              <a:spcAft>
                <a:spcPts val="0"/>
              </a:spcAft>
              <a:buFont typeface="+mj-lt"/>
              <a:buAutoNum type="alphaLcParenR"/>
              <a:defRPr/>
            </a:pPr>
            <a:r>
              <a:rPr lang="fr-FR" dirty="0"/>
              <a:t>Chiffrement symétrique vs Chiffrement asymétrique</a:t>
            </a:r>
          </a:p>
          <a:p>
            <a:pPr marL="457200" indent="-457200" algn="l" eaLnBrk="1" fontAlgn="ctr" hangingPunct="1">
              <a:spcAft>
                <a:spcPts val="0"/>
              </a:spcAft>
              <a:buFont typeface="+mj-lt"/>
              <a:buAutoNum type="alphaLcParenR"/>
              <a:defRPr/>
            </a:pPr>
            <a:r>
              <a:rPr lang="fr-FR" dirty="0"/>
              <a:t>Signature électronique</a:t>
            </a:r>
          </a:p>
          <a:p>
            <a:pPr marL="457200" indent="-457200" algn="l" eaLnBrk="1" fontAlgn="ctr" hangingPunct="1">
              <a:spcAft>
                <a:spcPts val="0"/>
              </a:spcAft>
              <a:buFont typeface="+mj-lt"/>
              <a:buAutoNum type="alphaLcParenR"/>
              <a:defRPr/>
            </a:pPr>
            <a:r>
              <a:rPr lang="fr-FR" dirty="0"/>
              <a:t>Certificats électroniques</a:t>
            </a:r>
          </a:p>
          <a:p>
            <a:pPr marL="457200" indent="-457200" algn="l" eaLnBrk="1" fontAlgn="ctr" hangingPunct="1">
              <a:spcAft>
                <a:spcPts val="0"/>
              </a:spcAft>
              <a:buFont typeface="+mj-lt"/>
              <a:buAutoNum type="alphaLcParenR"/>
              <a:defRPr/>
            </a:pPr>
            <a:r>
              <a:rPr lang="fr-FR" dirty="0"/>
              <a:t>Jetons cryptographiques</a:t>
            </a:r>
          </a:p>
          <a:p>
            <a:pPr marL="457200" indent="-457200" algn="l">
              <a:buFont typeface="+mj-lt"/>
              <a:buAutoNum type="alphaLcParenR"/>
            </a:pPr>
            <a:endParaRPr lang="fr-FR" dirty="0"/>
          </a:p>
        </p:txBody>
      </p:sp>
      <p:sp>
        <p:nvSpPr>
          <p:cNvPr id="2" name="Espace réservé du numéro de diapositive 4">
            <a:extLst>
              <a:ext uri="{FF2B5EF4-FFF2-40B4-BE49-F238E27FC236}">
                <a16:creationId xmlns:a16="http://schemas.microsoft.com/office/drawing/2014/main" id="{21C6F1B4-9777-19AF-DD26-288555545F14}"/>
              </a:ext>
            </a:extLst>
          </p:cNvPr>
          <p:cNvSpPr txBox="1">
            <a:spLocks/>
          </p:cNvSpPr>
          <p:nvPr/>
        </p:nvSpPr>
        <p:spPr bwMode="auto">
          <a:xfrm>
            <a:off x="8604448" y="6525344"/>
            <a:ext cx="43204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2400" kern="1200">
                <a:solidFill>
                  <a:srgbClr val="5F5F5F"/>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fld id="{DAC45385-D604-40AE-9F53-03BDB8FC03CC}" type="slidenum">
              <a:rPr lang="fr-FR" sz="1100" smtClean="0">
                <a:solidFill>
                  <a:schemeClr val="tx1"/>
                </a:solidFill>
              </a:rPr>
              <a:pPr/>
              <a:t>3</a:t>
            </a:fld>
            <a:endParaRPr lang="fr-FR" sz="1600" dirty="0">
              <a:solidFill>
                <a:schemeClr val="tx1"/>
              </a:solidFill>
            </a:endParaRPr>
          </a:p>
        </p:txBody>
      </p:sp>
    </p:spTree>
    <p:extLst>
      <p:ext uri="{BB962C8B-B14F-4D97-AF65-F5344CB8AC3E}">
        <p14:creationId xmlns:p14="http://schemas.microsoft.com/office/powerpoint/2010/main" val="1164839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pPr marL="0" indent="0">
              <a:buNone/>
            </a:pPr>
            <a:r>
              <a:rPr lang="fr-FR" sz="2000" dirty="0"/>
              <a:t>Comme toutes les applications, les applications web sont sujettes à des vulnérabilités. Nous allons en voir deux d’entre elles :</a:t>
            </a:r>
          </a:p>
          <a:p>
            <a:endParaRPr lang="fr-FR" sz="2000" dirty="0"/>
          </a:p>
          <a:p>
            <a:r>
              <a:rPr lang="fr-FR" sz="1800" dirty="0"/>
              <a:t>une faiblesse basée sur les cookies ;</a:t>
            </a:r>
          </a:p>
          <a:p>
            <a:pPr lvl="1"/>
            <a:r>
              <a:rPr lang="fr-FR" sz="1400" dirty="0"/>
              <a:t>Ce qui permet – par exemple – à un attaquant de contourner un mécanisme d’authentification.</a:t>
            </a:r>
          </a:p>
          <a:p>
            <a:endParaRPr lang="fr-FR" sz="1800" dirty="0"/>
          </a:p>
          <a:p>
            <a:r>
              <a:rPr lang="fr-FR" sz="1800" dirty="0"/>
              <a:t>une faiblesse basée sur un code source mal développé.</a:t>
            </a:r>
          </a:p>
          <a:p>
            <a:pPr lvl="1"/>
            <a:r>
              <a:rPr lang="fr-FR" sz="1400" dirty="0"/>
              <a:t>Ce qui permet – par exemple – à un attaquant de contourner un mécanisme d’authentification, d’accéder à des données pour les divulguer ou les corrompre.</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spTree>
    <p:extLst>
      <p:ext uri="{BB962C8B-B14F-4D97-AF65-F5344CB8AC3E}">
        <p14:creationId xmlns:p14="http://schemas.microsoft.com/office/powerpoint/2010/main" val="683899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pPr marL="0" indent="0">
              <a:buNone/>
            </a:pPr>
            <a:r>
              <a:rPr lang="fr-FR" sz="1800" dirty="0"/>
              <a:t>Les cookies sont des fichiers gérés par les navigateurs web afin de stocker (et réutiliser) des informations concernant l’utilisateur, par exemple :</a:t>
            </a:r>
          </a:p>
          <a:p>
            <a:r>
              <a:rPr lang="fr-FR" sz="1600" dirty="0"/>
              <a:t>son identifiant ;</a:t>
            </a:r>
          </a:p>
          <a:p>
            <a:r>
              <a:rPr lang="fr-FR" sz="1600" dirty="0"/>
              <a:t>ses préférences d’affichage et de disposition de la page web.</a:t>
            </a:r>
          </a:p>
          <a:p>
            <a:endParaRPr lang="fr-FR" sz="900" dirty="0"/>
          </a:p>
          <a:p>
            <a:pPr marL="0" indent="0">
              <a:buNone/>
            </a:pPr>
            <a:r>
              <a:rPr lang="fr-FR" sz="1800" dirty="0"/>
              <a:t>Les cookies sont nécessaires pour toutes les pages web dynamiques qui nécessitent d’identifier ou d’authentifier l’utilisateur, en permettant notamment la mise en œuvre de sessions :</a:t>
            </a:r>
          </a:p>
          <a:p>
            <a:r>
              <a:rPr lang="fr-FR" sz="1600" dirty="0"/>
              <a:t>les sites marchand (afin d’afficher le panier de l’utilisateur connecté) ;</a:t>
            </a:r>
          </a:p>
          <a:p>
            <a:r>
              <a:rPr lang="fr-FR" sz="1600" dirty="0"/>
              <a:t>les sites bancaires (afin d’afficher le solde du compte de l’utilisateur connecté et non pas celui d’un autre client) ;</a:t>
            </a:r>
          </a:p>
          <a:p>
            <a:r>
              <a:rPr lang="fr-FR" sz="1600" dirty="0"/>
              <a:t>les sites « en général » (afin d’afficher des publicités ciblées sur notre navigation).</a:t>
            </a:r>
          </a:p>
          <a:p>
            <a:pPr marL="0" indent="0">
              <a:buNone/>
            </a:pPr>
            <a:endParaRPr lang="fr-FR" sz="900" dirty="0"/>
          </a:p>
          <a:p>
            <a:pPr marL="0" indent="0">
              <a:buNone/>
            </a:pPr>
            <a:r>
              <a:rPr lang="fr-FR" sz="1800" dirty="0"/>
              <a:t>Il est possible – sous certaines conditions – d’usurper l’identité d’un utilisateur sur un site web si on arrive à récupérer son cookie d’identification.</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spTree>
    <p:extLst>
      <p:ext uri="{BB962C8B-B14F-4D97-AF65-F5344CB8AC3E}">
        <p14:creationId xmlns:p14="http://schemas.microsoft.com/office/powerpoint/2010/main" val="20822613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sp>
        <p:nvSpPr>
          <p:cNvPr id="34" name="Espace réservé du contenu 2"/>
          <p:cNvSpPr txBox="1">
            <a:spLocks/>
          </p:cNvSpPr>
          <p:nvPr/>
        </p:nvSpPr>
        <p:spPr>
          <a:xfrm>
            <a:off x="94278" y="5661248"/>
            <a:ext cx="8870210" cy="7920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Arial" charset="0"/>
              <a:buChar char="•"/>
            </a:pPr>
            <a:r>
              <a:rPr lang="fr-FR" sz="1600" dirty="0">
                <a:latin typeface="Arial" panose="020B0604020202020204" pitchFamily="34" charset="0"/>
                <a:cs typeface="Arial" panose="020B0604020202020204" pitchFamily="34" charset="0"/>
              </a:rPr>
              <a:t>Un cookie d’identification est en fait une chaine de caractères aléatoire et </a:t>
            </a:r>
            <a:r>
              <a:rPr lang="fr-FR" sz="1600" b="1" u="sng" dirty="0">
                <a:latin typeface="Arial" panose="020B0604020202020204" pitchFamily="34" charset="0"/>
                <a:cs typeface="Arial" panose="020B0604020202020204" pitchFamily="34" charset="0"/>
              </a:rPr>
              <a:t>unique</a:t>
            </a:r>
            <a:r>
              <a:rPr lang="fr-FR" sz="1600" dirty="0">
                <a:latin typeface="Arial" panose="020B0604020202020204" pitchFamily="34" charset="0"/>
                <a:cs typeface="Arial" panose="020B0604020202020204" pitchFamily="34" charset="0"/>
              </a:rPr>
              <a:t>, suffisamment longue pour qu’elle ne puisse pas être générée deux fois par erreur. </a:t>
            </a:r>
            <a:br>
              <a:rPr lang="fr-FR" sz="1600" dirty="0">
                <a:latin typeface="Arial" panose="020B0604020202020204" pitchFamily="34" charset="0"/>
                <a:cs typeface="Arial" panose="020B0604020202020204" pitchFamily="34" charset="0"/>
              </a:rPr>
            </a:br>
            <a:r>
              <a:rPr lang="fr-FR" sz="1600" dirty="0">
                <a:latin typeface="Arial" panose="020B0604020202020204" pitchFamily="34" charset="0"/>
                <a:cs typeface="Arial" panose="020B0604020202020204" pitchFamily="34" charset="0"/>
              </a:rPr>
              <a:t>Exemple d’un cookie d’identification : D6F8B2BE3ED3040D9A3C10-D6F8B2A305D048B9</a:t>
            </a:r>
          </a:p>
        </p:txBody>
      </p:sp>
      <p:grpSp>
        <p:nvGrpSpPr>
          <p:cNvPr id="50" name="Groupe 49"/>
          <p:cNvGrpSpPr/>
          <p:nvPr/>
        </p:nvGrpSpPr>
        <p:grpSpPr>
          <a:xfrm>
            <a:off x="251520" y="2276872"/>
            <a:ext cx="8784976" cy="3168352"/>
            <a:chOff x="251520" y="2348880"/>
            <a:chExt cx="8784976" cy="3168352"/>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513187"/>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3225320"/>
              <a:ext cx="936104" cy="128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Connecteur droit avec flèche 8"/>
            <p:cNvCxnSpPr/>
            <p:nvPr/>
          </p:nvCxnSpPr>
          <p:spPr>
            <a:xfrm>
              <a:off x="1619672" y="247326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1619672" y="2581357"/>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619672" y="268928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1619672" y="2797381"/>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contenu 2"/>
            <p:cNvSpPr txBox="1">
              <a:spLocks/>
            </p:cNvSpPr>
            <p:nvPr/>
          </p:nvSpPr>
          <p:spPr>
            <a:xfrm>
              <a:off x="4513996" y="2348880"/>
              <a:ext cx="4519618"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Phase d’authentification (via un mot de passe en général) ;</a:t>
              </a:r>
            </a:p>
          </p:txBody>
        </p:sp>
        <p:cxnSp>
          <p:nvCxnSpPr>
            <p:cNvPr id="14" name="Connecteur droit avec flèche 13"/>
            <p:cNvCxnSpPr/>
            <p:nvPr/>
          </p:nvCxnSpPr>
          <p:spPr>
            <a:xfrm>
              <a:off x="1619672" y="344805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H="1">
              <a:off x="1619672" y="330506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Espace réservé du contenu 2"/>
            <p:cNvSpPr txBox="1">
              <a:spLocks/>
            </p:cNvSpPr>
            <p:nvPr/>
          </p:nvSpPr>
          <p:spPr>
            <a:xfrm>
              <a:off x="4516878" y="2924944"/>
              <a:ext cx="4519618"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Phase de génération du cookie d’identification*. L’utilisateur est maintenant connecté « à son compte » </a:t>
              </a:r>
            </a:p>
          </p:txBody>
        </p:sp>
        <p:sp>
          <p:nvSpPr>
            <p:cNvPr id="17" name="Espace réservé du contenu 2"/>
            <p:cNvSpPr txBox="1">
              <a:spLocks/>
            </p:cNvSpPr>
            <p:nvPr/>
          </p:nvSpPr>
          <p:spPr>
            <a:xfrm>
              <a:off x="4516878" y="3933056"/>
              <a:ext cx="4519618" cy="8640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Phase de « navigation » : le cookie est inclus dans tous les échanges afin que le serveur puisse identifier la connexion de l’utilisateur ;</a:t>
              </a:r>
            </a:p>
          </p:txBody>
        </p:sp>
        <p:cxnSp>
          <p:nvCxnSpPr>
            <p:cNvPr id="18" name="Connecteur droit avec flèche 17"/>
            <p:cNvCxnSpPr/>
            <p:nvPr/>
          </p:nvCxnSpPr>
          <p:spPr>
            <a:xfrm>
              <a:off x="1619672" y="3969007"/>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H="1">
              <a:off x="1619672" y="407710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1619672" y="4185031"/>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flipH="1">
              <a:off x="1619672" y="429312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1619672" y="4401025"/>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flipH="1">
              <a:off x="1619672" y="450912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1619672" y="4617049"/>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flipH="1">
              <a:off x="1619672" y="4725144"/>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1619672" y="5121105"/>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H="1">
              <a:off x="1619672" y="522920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Espace réservé du contenu 2"/>
            <p:cNvSpPr txBox="1">
              <a:spLocks/>
            </p:cNvSpPr>
            <p:nvPr/>
          </p:nvSpPr>
          <p:spPr>
            <a:xfrm>
              <a:off x="4516878" y="4941168"/>
              <a:ext cx="4519618" cy="5564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Phase de déconnexion : la session de l’utilisateur est maintenant clôturée. Le cookie est invalidé.</a:t>
              </a:r>
            </a:p>
          </p:txBody>
        </p:sp>
        <p:sp>
          <p:nvSpPr>
            <p:cNvPr id="29" name="ZoneTexte 28"/>
            <p:cNvSpPr txBox="1"/>
            <p:nvPr/>
          </p:nvSpPr>
          <p:spPr>
            <a:xfrm>
              <a:off x="4021849" y="4932457"/>
              <a:ext cx="550151" cy="584775"/>
            </a:xfrm>
            <a:prstGeom prst="rect">
              <a:avLst/>
            </a:prstGeom>
            <a:noFill/>
          </p:spPr>
          <p:txBody>
            <a:bodyPr wrap="none" rtlCol="0">
              <a:spAutoFit/>
            </a:bodyPr>
            <a:lstStyle/>
            <a:p>
              <a:r>
                <a:rPr lang="fr-FR" sz="3200" dirty="0">
                  <a:latin typeface="Arial" panose="020B0604020202020204" pitchFamily="34" charset="0"/>
                  <a:cs typeface="Arial" panose="020B0604020202020204" pitchFamily="34" charset="0"/>
                  <a:sym typeface="Wingdings"/>
                </a:rPr>
                <a:t></a:t>
              </a:r>
              <a:endParaRPr lang="fr-FR" sz="3200" dirty="0">
                <a:latin typeface="Arial" panose="020B0604020202020204" pitchFamily="34" charset="0"/>
                <a:cs typeface="Arial" panose="020B0604020202020204" pitchFamily="34" charset="0"/>
              </a:endParaRPr>
            </a:p>
          </p:txBody>
        </p:sp>
        <p:sp>
          <p:nvSpPr>
            <p:cNvPr id="30" name="ZoneTexte 29"/>
            <p:cNvSpPr txBox="1"/>
            <p:nvPr/>
          </p:nvSpPr>
          <p:spPr>
            <a:xfrm>
              <a:off x="4021849" y="2363394"/>
              <a:ext cx="550151" cy="584775"/>
            </a:xfrm>
            <a:prstGeom prst="rect">
              <a:avLst/>
            </a:prstGeom>
            <a:noFill/>
          </p:spPr>
          <p:txBody>
            <a:bodyPr wrap="none" rtlCol="0">
              <a:spAutoFit/>
            </a:bodyPr>
            <a:lstStyle/>
            <a:p>
              <a:r>
                <a:rPr lang="fr-FR" sz="3200" dirty="0">
                  <a:latin typeface="Arial" panose="020B0604020202020204" pitchFamily="34" charset="0"/>
                  <a:cs typeface="Arial" panose="020B0604020202020204" pitchFamily="34" charset="0"/>
                  <a:sym typeface="Wingdings"/>
                </a:rPr>
                <a:t></a:t>
              </a:r>
              <a:endParaRPr lang="fr-FR" sz="3200" dirty="0">
                <a:latin typeface="Arial" panose="020B0604020202020204" pitchFamily="34" charset="0"/>
                <a:cs typeface="Arial" panose="020B0604020202020204" pitchFamily="34" charset="0"/>
              </a:endParaRPr>
            </a:p>
          </p:txBody>
        </p:sp>
        <p:sp>
          <p:nvSpPr>
            <p:cNvPr id="31" name="ZoneTexte 30"/>
            <p:cNvSpPr txBox="1"/>
            <p:nvPr/>
          </p:nvSpPr>
          <p:spPr>
            <a:xfrm>
              <a:off x="4021849" y="3060249"/>
              <a:ext cx="550151" cy="584775"/>
            </a:xfrm>
            <a:prstGeom prst="rect">
              <a:avLst/>
            </a:prstGeom>
            <a:noFill/>
          </p:spPr>
          <p:txBody>
            <a:bodyPr wrap="none" rtlCol="0">
              <a:spAutoFit/>
            </a:bodyPr>
            <a:lstStyle/>
            <a:p>
              <a:r>
                <a:rPr lang="fr-FR" sz="3200" dirty="0">
                  <a:latin typeface="Arial" panose="020B0604020202020204" pitchFamily="34" charset="0"/>
                  <a:cs typeface="Arial" panose="020B0604020202020204" pitchFamily="34" charset="0"/>
                  <a:sym typeface="Wingdings"/>
                </a:rPr>
                <a:t></a:t>
              </a:r>
              <a:endParaRPr lang="fr-FR" sz="3200" dirty="0">
                <a:latin typeface="Arial" panose="020B0604020202020204" pitchFamily="34" charset="0"/>
                <a:cs typeface="Arial" panose="020B0604020202020204" pitchFamily="34" charset="0"/>
              </a:endParaRPr>
            </a:p>
          </p:txBody>
        </p:sp>
        <p:sp>
          <p:nvSpPr>
            <p:cNvPr id="32" name="ZoneTexte 31"/>
            <p:cNvSpPr txBox="1"/>
            <p:nvPr/>
          </p:nvSpPr>
          <p:spPr>
            <a:xfrm>
              <a:off x="4021849" y="4064006"/>
              <a:ext cx="550151" cy="584775"/>
            </a:xfrm>
            <a:prstGeom prst="rect">
              <a:avLst/>
            </a:prstGeom>
            <a:noFill/>
          </p:spPr>
          <p:txBody>
            <a:bodyPr wrap="none" rtlCol="0">
              <a:spAutoFit/>
            </a:bodyPr>
            <a:lstStyle/>
            <a:p>
              <a:r>
                <a:rPr lang="fr-FR" sz="3200" dirty="0">
                  <a:latin typeface="Arial" panose="020B0604020202020204" pitchFamily="34" charset="0"/>
                  <a:cs typeface="Arial" panose="020B0604020202020204" pitchFamily="34" charset="0"/>
                  <a:sym typeface="Wingdings"/>
                </a:rPr>
                <a:t></a:t>
              </a:r>
              <a:endParaRPr lang="fr-FR" sz="3200" dirty="0">
                <a:latin typeface="Arial" panose="020B0604020202020204" pitchFamily="34" charset="0"/>
                <a:cs typeface="Arial" panose="020B0604020202020204" pitchFamily="34" charset="0"/>
              </a:endParaRPr>
            </a:p>
          </p:txBody>
        </p:sp>
        <p:pic>
          <p:nvPicPr>
            <p:cNvPr id="33" name="Picture 139" descr="dude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3407005"/>
              <a:ext cx="552376" cy="552376"/>
            </a:xfrm>
            <a:prstGeom prst="rect">
              <a:avLst/>
            </a:prstGeom>
            <a:noFill/>
            <a:extLst>
              <a:ext uri="{909E8E84-426E-40DD-AFC4-6F175D3DCCD1}">
                <a14:hiddenFill xmlns:a14="http://schemas.microsoft.com/office/drawing/2010/main">
                  <a:solidFill>
                    <a:srgbClr val="FFFFFF"/>
                  </a:solidFill>
                </a14:hiddenFill>
              </a:ext>
            </a:extLst>
          </p:spPr>
        </p:pic>
        <p:sp>
          <p:nvSpPr>
            <p:cNvPr id="35" name="Rectangle 34"/>
            <p:cNvSpPr/>
            <p:nvPr/>
          </p:nvSpPr>
          <p:spPr>
            <a:xfrm>
              <a:off x="1835696" y="323939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36" name="Rectangle 35"/>
            <p:cNvSpPr/>
            <p:nvPr/>
          </p:nvSpPr>
          <p:spPr>
            <a:xfrm>
              <a:off x="1835696" y="388962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37" name="Rectangle 36"/>
            <p:cNvSpPr/>
            <p:nvPr/>
          </p:nvSpPr>
          <p:spPr>
            <a:xfrm>
              <a:off x="1835696" y="399973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38" name="Rectangle 37"/>
            <p:cNvSpPr/>
            <p:nvPr/>
          </p:nvSpPr>
          <p:spPr>
            <a:xfrm>
              <a:off x="1835696" y="4108822"/>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39" name="Rectangle 38"/>
            <p:cNvSpPr/>
            <p:nvPr/>
          </p:nvSpPr>
          <p:spPr>
            <a:xfrm>
              <a:off x="1835696" y="4218930"/>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40" name="Rectangle 39"/>
            <p:cNvSpPr/>
            <p:nvPr/>
          </p:nvSpPr>
          <p:spPr>
            <a:xfrm>
              <a:off x="1835696" y="432167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41" name="Rectangle 40"/>
            <p:cNvSpPr/>
            <p:nvPr/>
          </p:nvSpPr>
          <p:spPr>
            <a:xfrm>
              <a:off x="1835696" y="4431784"/>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42" name="Rectangle 41"/>
            <p:cNvSpPr/>
            <p:nvPr/>
          </p:nvSpPr>
          <p:spPr>
            <a:xfrm>
              <a:off x="1835696" y="4541892"/>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43" name="Rectangle 42"/>
            <p:cNvSpPr/>
            <p:nvPr/>
          </p:nvSpPr>
          <p:spPr>
            <a:xfrm>
              <a:off x="1835696" y="503959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cxnSp>
          <p:nvCxnSpPr>
            <p:cNvPr id="44" name="Connecteur droit 43"/>
            <p:cNvCxnSpPr/>
            <p:nvPr/>
          </p:nvCxnSpPr>
          <p:spPr>
            <a:xfrm>
              <a:off x="1259632" y="2473262"/>
              <a:ext cx="0" cy="28279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3059832" y="2475655"/>
              <a:ext cx="0" cy="28279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1619672" y="2924944"/>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251520" y="4571836"/>
              <a:ext cx="774571"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Client</a:t>
              </a:r>
            </a:p>
          </p:txBody>
        </p:sp>
        <p:sp>
          <p:nvSpPr>
            <p:cNvPr id="48" name="ZoneTexte 47"/>
            <p:cNvSpPr txBox="1"/>
            <p:nvPr/>
          </p:nvSpPr>
          <p:spPr>
            <a:xfrm>
              <a:off x="3236908" y="4541892"/>
              <a:ext cx="992579"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Serveur</a:t>
              </a:r>
            </a:p>
          </p:txBody>
        </p:sp>
      </p:grpSp>
      <p:sp>
        <p:nvSpPr>
          <p:cNvPr id="49" name="Espace réservé du contenu 2"/>
          <p:cNvSpPr txBox="1">
            <a:spLocks/>
          </p:cNvSpPr>
          <p:nvPr/>
        </p:nvSpPr>
        <p:spPr>
          <a:xfrm>
            <a:off x="499096" y="1528192"/>
            <a:ext cx="8229600" cy="12527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000" dirty="0">
                <a:latin typeface="Arial" panose="020B0604020202020204" pitchFamily="34" charset="0"/>
                <a:cs typeface="Arial" panose="020B0604020202020204" pitchFamily="34" charset="0"/>
              </a:rPr>
              <a:t>Fonctionnement habituel d’une connexion sur un site web nécessitant une authentification (site marchand, site bancaire, etc.) :</a:t>
            </a:r>
          </a:p>
        </p:txBody>
      </p:sp>
    </p:spTree>
    <p:extLst>
      <p:ext uri="{BB962C8B-B14F-4D97-AF65-F5344CB8AC3E}">
        <p14:creationId xmlns:p14="http://schemas.microsoft.com/office/powerpoint/2010/main" val="2027891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pPr marL="0" indent="0">
              <a:buNone/>
            </a:pPr>
            <a:r>
              <a:rPr lang="fr-FR" sz="2000" dirty="0"/>
              <a:t>À tout moment d’une connexion, chaque utilisateur du site web possède donc son propre cookie, unique à lui. Le serveur est donc en mesure d’identifier à qui appartient chaque connexion, et donc d’afficher les pages web qui lui sont propre.</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916" y="3882742"/>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0236" y="3594875"/>
            <a:ext cx="936104" cy="128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Connecteur droit avec flèche 8"/>
          <p:cNvCxnSpPr/>
          <p:nvPr/>
        </p:nvCxnSpPr>
        <p:spPr>
          <a:xfrm>
            <a:off x="2439997" y="481317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2439997" y="381948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2439997" y="3961444"/>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2439997" y="410340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2439997" y="424535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H="1">
            <a:off x="2439997" y="438731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2439997" y="452926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2439997" y="4671224"/>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7" name="Picture 139" descr="dude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9916" y="3776560"/>
            <a:ext cx="552376" cy="552376"/>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p:nvSpPr>
        <p:spPr>
          <a:xfrm>
            <a:off x="2656021" y="4615244"/>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19" name="Rectangle 18"/>
          <p:cNvSpPr/>
          <p:nvPr/>
        </p:nvSpPr>
        <p:spPr>
          <a:xfrm>
            <a:off x="2656021" y="376350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20" name="Rectangle 19"/>
          <p:cNvSpPr/>
          <p:nvPr/>
        </p:nvSpPr>
        <p:spPr>
          <a:xfrm>
            <a:off x="2656021" y="3905464"/>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21" name="Rectangle 20"/>
          <p:cNvSpPr/>
          <p:nvPr/>
        </p:nvSpPr>
        <p:spPr>
          <a:xfrm>
            <a:off x="2656021" y="4047420"/>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22" name="Rectangle 21"/>
          <p:cNvSpPr/>
          <p:nvPr/>
        </p:nvSpPr>
        <p:spPr>
          <a:xfrm>
            <a:off x="2656021" y="418937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23" name="Rectangle 22"/>
          <p:cNvSpPr/>
          <p:nvPr/>
        </p:nvSpPr>
        <p:spPr>
          <a:xfrm>
            <a:off x="2656021" y="4331332"/>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24" name="Rectangle 23"/>
          <p:cNvSpPr/>
          <p:nvPr/>
        </p:nvSpPr>
        <p:spPr>
          <a:xfrm>
            <a:off x="2656021" y="447328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2524" y="3870563"/>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6" name="Connecteur droit avec flèche 25"/>
          <p:cNvCxnSpPr/>
          <p:nvPr/>
        </p:nvCxnSpPr>
        <p:spPr>
          <a:xfrm>
            <a:off x="5429448" y="467284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flipH="1">
            <a:off x="5410396" y="481156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5410396" y="384052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H="1">
            <a:off x="5410396" y="397924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410396" y="411796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H="1">
            <a:off x="5410396" y="425668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5410396" y="439540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flipH="1">
            <a:off x="5410396" y="453412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626420" y="461524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35" name="Rectangle 34"/>
          <p:cNvSpPr/>
          <p:nvPr/>
        </p:nvSpPr>
        <p:spPr>
          <a:xfrm>
            <a:off x="5626420" y="378292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36" name="Rectangle 35"/>
          <p:cNvSpPr/>
          <p:nvPr/>
        </p:nvSpPr>
        <p:spPr>
          <a:xfrm>
            <a:off x="5626420" y="392164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37" name="Rectangle 36"/>
          <p:cNvSpPr/>
          <p:nvPr/>
        </p:nvSpPr>
        <p:spPr>
          <a:xfrm>
            <a:off x="5628196" y="406036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38" name="Rectangle 37"/>
          <p:cNvSpPr/>
          <p:nvPr/>
        </p:nvSpPr>
        <p:spPr>
          <a:xfrm>
            <a:off x="5628196" y="419908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39" name="Rectangle 38"/>
          <p:cNvSpPr/>
          <p:nvPr/>
        </p:nvSpPr>
        <p:spPr>
          <a:xfrm>
            <a:off x="5628196" y="433780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40" name="Rectangle 39"/>
          <p:cNvSpPr/>
          <p:nvPr/>
        </p:nvSpPr>
        <p:spPr>
          <a:xfrm>
            <a:off x="5626420" y="447652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pic>
        <p:nvPicPr>
          <p:cNvPr id="41" name="Picture 155" descr="user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4486" y="3726547"/>
            <a:ext cx="499842" cy="499842"/>
          </a:xfrm>
          <a:prstGeom prst="rect">
            <a:avLst/>
          </a:prstGeom>
          <a:noFill/>
          <a:extLst>
            <a:ext uri="{909E8E84-426E-40DD-AFC4-6F175D3DCCD1}">
              <a14:hiddenFill xmlns:a14="http://schemas.microsoft.com/office/drawing/2010/main">
                <a:solidFill>
                  <a:srgbClr val="FFFFFF"/>
                </a:solidFill>
              </a14:hiddenFill>
            </a:ext>
          </a:extLst>
        </p:spPr>
      </p:pic>
      <p:sp>
        <p:nvSpPr>
          <p:cNvPr id="42" name="ZoneTexte 41"/>
          <p:cNvSpPr txBox="1"/>
          <p:nvPr/>
        </p:nvSpPr>
        <p:spPr>
          <a:xfrm>
            <a:off x="1163436" y="4878675"/>
            <a:ext cx="97982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Client A</a:t>
            </a:r>
          </a:p>
        </p:txBody>
      </p:sp>
      <p:sp>
        <p:nvSpPr>
          <p:cNvPr id="43" name="ZoneTexte 42"/>
          <p:cNvSpPr txBox="1"/>
          <p:nvPr/>
        </p:nvSpPr>
        <p:spPr>
          <a:xfrm>
            <a:off x="6671329" y="4878675"/>
            <a:ext cx="992579"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Client B</a:t>
            </a:r>
          </a:p>
        </p:txBody>
      </p:sp>
      <p:sp>
        <p:nvSpPr>
          <p:cNvPr id="44" name="ZoneTexte 43"/>
          <p:cNvSpPr txBox="1"/>
          <p:nvPr/>
        </p:nvSpPr>
        <p:spPr>
          <a:xfrm>
            <a:off x="3994424" y="4931876"/>
            <a:ext cx="992579"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Serveur</a:t>
            </a:r>
          </a:p>
        </p:txBody>
      </p:sp>
    </p:spTree>
    <p:extLst>
      <p:ext uri="{BB962C8B-B14F-4D97-AF65-F5344CB8AC3E}">
        <p14:creationId xmlns:p14="http://schemas.microsoft.com/office/powerpoint/2010/main" val="3471969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a:xfrm>
            <a:off x="457200" y="1628800"/>
            <a:ext cx="8229600" cy="4608512"/>
          </a:xfrm>
        </p:spPr>
        <p:txBody>
          <a:bodyPr/>
          <a:lstStyle/>
          <a:p>
            <a:pPr marL="0" indent="0">
              <a:buNone/>
            </a:pPr>
            <a:r>
              <a:rPr lang="fr-FR" sz="2000" dirty="0"/>
              <a:t>Mais que se passe-t-il si un attaquant arrive à dérober le cookie d’un utilisateur et se connecte au même serveur ?</a:t>
            </a:r>
          </a:p>
          <a:p>
            <a:r>
              <a:rPr lang="fr-FR" sz="1700" dirty="0"/>
              <a:t>Il se fait passer pour l’utilisateur dont il a dérobé le cookie au près du serveur applicatif ! Il usurpe donc l’identité de la victime et accède à son compte.</a:t>
            </a:r>
          </a:p>
          <a:p>
            <a:endParaRPr lang="fr-FR" sz="18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7345" y="3296998"/>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7665" y="3009131"/>
            <a:ext cx="936104" cy="128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139" descr="dude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7345" y="3190816"/>
            <a:ext cx="552376" cy="5523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9953" y="3284819"/>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 name="Picture 155" descr="user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71915" y="3140803"/>
            <a:ext cx="499842" cy="49984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959" y="5241379"/>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2" name="Picture 39"/>
          <p:cNvPicPr>
            <a:picLocks noChangeAspect="1" noChangeArrowheads="1"/>
          </p:cNvPicPr>
          <p:nvPr/>
        </p:nvPicPr>
        <p:blipFill>
          <a:blip r:embed="rId7">
            <a:extLst>
              <a:ext uri="{28A0092B-C50C-407E-A947-70E740481C1C}">
                <a14:useLocalDpi xmlns:a14="http://schemas.microsoft.com/office/drawing/2010/main" val="0"/>
              </a:ext>
            </a:extLst>
          </a:blip>
          <a:srcRect r="-534"/>
          <a:stretch>
            <a:fillRect/>
          </a:stretch>
        </p:blipFill>
        <p:spPr bwMode="auto">
          <a:xfrm>
            <a:off x="4931784" y="5207257"/>
            <a:ext cx="344551" cy="458217"/>
          </a:xfrm>
          <a:prstGeom prst="rect">
            <a:avLst/>
          </a:prstGeom>
          <a:noFill/>
          <a:ln>
            <a:noFill/>
          </a:ln>
          <a:effectLst/>
          <a:extLst>
            <a:ext uri="{909E8E84-426E-40DD-AFC4-6F175D3DCCD1}">
              <a14:hiddenFill xmlns:a14="http://schemas.microsoft.com/office/drawing/2010/main">
                <a:blipFill dpi="0" rotWithShape="0">
                  <a:blip/>
                  <a:srcRect r="-534"/>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3" name="Picture 139" descr="dude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6174" y="4646795"/>
            <a:ext cx="293528" cy="293528"/>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92" descr="Package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37239" y="4793559"/>
            <a:ext cx="472200" cy="472200"/>
          </a:xfrm>
          <a:prstGeom prst="rect">
            <a:avLst/>
          </a:prstGeom>
          <a:noFill/>
          <a:extLst>
            <a:ext uri="{909E8E84-426E-40DD-AFC4-6F175D3DCCD1}">
              <a14:hiddenFill xmlns:a14="http://schemas.microsoft.com/office/drawing/2010/main">
                <a:solidFill>
                  <a:srgbClr val="FFFFFF"/>
                </a:solidFill>
              </a14:hiddenFill>
            </a:ext>
          </a:extLst>
        </p:spPr>
      </p:pic>
      <p:sp>
        <p:nvSpPr>
          <p:cNvPr id="55" name="Arc 54"/>
          <p:cNvSpPr/>
          <p:nvPr/>
        </p:nvSpPr>
        <p:spPr>
          <a:xfrm rot="11547738">
            <a:off x="2369721" y="4220405"/>
            <a:ext cx="676309" cy="666766"/>
          </a:xfrm>
          <a:prstGeom prst="arc">
            <a:avLst/>
          </a:prstGeom>
          <a:ln>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latin typeface="Arial" panose="020B0604020202020204" pitchFamily="34" charset="0"/>
              <a:cs typeface="Arial" panose="020B0604020202020204" pitchFamily="34" charset="0"/>
            </a:endParaRPr>
          </a:p>
        </p:txBody>
      </p:sp>
      <p:cxnSp>
        <p:nvCxnSpPr>
          <p:cNvPr id="56" name="Connecteur droit avec flèche 55"/>
          <p:cNvCxnSpPr/>
          <p:nvPr/>
        </p:nvCxnSpPr>
        <p:spPr>
          <a:xfrm>
            <a:off x="3363245" y="5172206"/>
            <a:ext cx="504056" cy="2131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rot="1593709">
            <a:off x="2786846" y="465190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58" name="ZoneTexte 57"/>
          <p:cNvSpPr txBox="1"/>
          <p:nvPr/>
        </p:nvSpPr>
        <p:spPr>
          <a:xfrm>
            <a:off x="1324833" y="4287173"/>
            <a:ext cx="97982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Client A</a:t>
            </a:r>
          </a:p>
        </p:txBody>
      </p:sp>
      <p:sp>
        <p:nvSpPr>
          <p:cNvPr id="59" name="ZoneTexte 58"/>
          <p:cNvSpPr txBox="1"/>
          <p:nvPr/>
        </p:nvSpPr>
        <p:spPr>
          <a:xfrm>
            <a:off x="7035805" y="4194107"/>
            <a:ext cx="992579"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Client B</a:t>
            </a:r>
          </a:p>
        </p:txBody>
      </p:sp>
      <p:sp>
        <p:nvSpPr>
          <p:cNvPr id="60" name="ZoneTexte 59"/>
          <p:cNvSpPr txBox="1"/>
          <p:nvPr/>
        </p:nvSpPr>
        <p:spPr>
          <a:xfrm>
            <a:off x="4365233" y="6165304"/>
            <a:ext cx="1172116"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Attaquant</a:t>
            </a:r>
          </a:p>
        </p:txBody>
      </p:sp>
      <p:cxnSp>
        <p:nvCxnSpPr>
          <p:cNvPr id="62" name="Connecteur droit avec flèche 61">
            <a:extLst>
              <a:ext uri="{FF2B5EF4-FFF2-40B4-BE49-F238E27FC236}">
                <a16:creationId xmlns:a16="http://schemas.microsoft.com/office/drawing/2014/main" id="{8482D71D-20B5-81C3-26FF-5E5003FFB889}"/>
              </a:ext>
            </a:extLst>
          </p:cNvPr>
          <p:cNvCxnSpPr/>
          <p:nvPr/>
        </p:nvCxnSpPr>
        <p:spPr>
          <a:xfrm>
            <a:off x="2821128" y="424553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A881B46F-74F9-488A-4A7B-95E3147884B4}"/>
              </a:ext>
            </a:extLst>
          </p:cNvPr>
          <p:cNvCxnSpPr/>
          <p:nvPr/>
        </p:nvCxnSpPr>
        <p:spPr>
          <a:xfrm flipH="1">
            <a:off x="2821128" y="325184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9006CC69-633C-A91D-D660-E53BADE03B00}"/>
              </a:ext>
            </a:extLst>
          </p:cNvPr>
          <p:cNvCxnSpPr/>
          <p:nvPr/>
        </p:nvCxnSpPr>
        <p:spPr>
          <a:xfrm>
            <a:off x="2821128" y="339379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04F01CAA-E9B5-8E14-BA59-761F8D8245DB}"/>
              </a:ext>
            </a:extLst>
          </p:cNvPr>
          <p:cNvCxnSpPr/>
          <p:nvPr/>
        </p:nvCxnSpPr>
        <p:spPr>
          <a:xfrm flipH="1">
            <a:off x="2821128" y="353575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Connecteur droit avec flèche 65">
            <a:extLst>
              <a:ext uri="{FF2B5EF4-FFF2-40B4-BE49-F238E27FC236}">
                <a16:creationId xmlns:a16="http://schemas.microsoft.com/office/drawing/2014/main" id="{A33960FC-1A65-C6CA-6F9E-DFB48983D2C8}"/>
              </a:ext>
            </a:extLst>
          </p:cNvPr>
          <p:cNvCxnSpPr/>
          <p:nvPr/>
        </p:nvCxnSpPr>
        <p:spPr>
          <a:xfrm>
            <a:off x="2821128" y="367770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8DCC4F38-22D3-0562-F0B5-81FB3A250152}"/>
              </a:ext>
            </a:extLst>
          </p:cNvPr>
          <p:cNvCxnSpPr/>
          <p:nvPr/>
        </p:nvCxnSpPr>
        <p:spPr>
          <a:xfrm flipH="1">
            <a:off x="2821128" y="3819664"/>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Connecteur droit avec flèche 67">
            <a:extLst>
              <a:ext uri="{FF2B5EF4-FFF2-40B4-BE49-F238E27FC236}">
                <a16:creationId xmlns:a16="http://schemas.microsoft.com/office/drawing/2014/main" id="{BA38D9DB-7FC2-4FBB-DB38-0A1DDFCAE1EF}"/>
              </a:ext>
            </a:extLst>
          </p:cNvPr>
          <p:cNvCxnSpPr/>
          <p:nvPr/>
        </p:nvCxnSpPr>
        <p:spPr>
          <a:xfrm>
            <a:off x="2821128" y="396162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12BA71BE-3F47-5527-61BD-9FE0FC8BAACC}"/>
              </a:ext>
            </a:extLst>
          </p:cNvPr>
          <p:cNvCxnSpPr/>
          <p:nvPr/>
        </p:nvCxnSpPr>
        <p:spPr>
          <a:xfrm flipH="1">
            <a:off x="2821128" y="410357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B523CC97-4437-0AD4-9A3B-CC819A2632C7}"/>
              </a:ext>
            </a:extLst>
          </p:cNvPr>
          <p:cNvSpPr/>
          <p:nvPr/>
        </p:nvSpPr>
        <p:spPr>
          <a:xfrm>
            <a:off x="3037152" y="404759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1" name="Rectangle 70">
            <a:extLst>
              <a:ext uri="{FF2B5EF4-FFF2-40B4-BE49-F238E27FC236}">
                <a16:creationId xmlns:a16="http://schemas.microsoft.com/office/drawing/2014/main" id="{FE81E3CE-651B-CF73-AF9B-D11619055F41}"/>
              </a:ext>
            </a:extLst>
          </p:cNvPr>
          <p:cNvSpPr/>
          <p:nvPr/>
        </p:nvSpPr>
        <p:spPr>
          <a:xfrm>
            <a:off x="3037152" y="3195860"/>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2" name="Rectangle 71">
            <a:extLst>
              <a:ext uri="{FF2B5EF4-FFF2-40B4-BE49-F238E27FC236}">
                <a16:creationId xmlns:a16="http://schemas.microsoft.com/office/drawing/2014/main" id="{899CDAED-F73F-093D-C05F-5DB5C4BD04DB}"/>
              </a:ext>
            </a:extLst>
          </p:cNvPr>
          <p:cNvSpPr/>
          <p:nvPr/>
        </p:nvSpPr>
        <p:spPr>
          <a:xfrm>
            <a:off x="3037152" y="3337816"/>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3" name="Rectangle 72">
            <a:extLst>
              <a:ext uri="{FF2B5EF4-FFF2-40B4-BE49-F238E27FC236}">
                <a16:creationId xmlns:a16="http://schemas.microsoft.com/office/drawing/2014/main" id="{87452CC0-5D80-C7BC-D3A2-9D31924AA805}"/>
              </a:ext>
            </a:extLst>
          </p:cNvPr>
          <p:cNvSpPr/>
          <p:nvPr/>
        </p:nvSpPr>
        <p:spPr>
          <a:xfrm>
            <a:off x="3037152" y="3479772"/>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4" name="Rectangle 73">
            <a:extLst>
              <a:ext uri="{FF2B5EF4-FFF2-40B4-BE49-F238E27FC236}">
                <a16:creationId xmlns:a16="http://schemas.microsoft.com/office/drawing/2014/main" id="{6B6D2EA9-CFFF-DEEB-1946-D25507878D37}"/>
              </a:ext>
            </a:extLst>
          </p:cNvPr>
          <p:cNvSpPr/>
          <p:nvPr/>
        </p:nvSpPr>
        <p:spPr>
          <a:xfrm>
            <a:off x="3037152" y="3621728"/>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5" name="Rectangle 74">
            <a:extLst>
              <a:ext uri="{FF2B5EF4-FFF2-40B4-BE49-F238E27FC236}">
                <a16:creationId xmlns:a16="http://schemas.microsoft.com/office/drawing/2014/main" id="{E7729966-35F6-F482-9E9F-3A51819D1243}"/>
              </a:ext>
            </a:extLst>
          </p:cNvPr>
          <p:cNvSpPr/>
          <p:nvPr/>
        </p:nvSpPr>
        <p:spPr>
          <a:xfrm>
            <a:off x="3037152" y="3763684"/>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sp>
        <p:nvSpPr>
          <p:cNvPr id="76" name="Rectangle 75">
            <a:extLst>
              <a:ext uri="{FF2B5EF4-FFF2-40B4-BE49-F238E27FC236}">
                <a16:creationId xmlns:a16="http://schemas.microsoft.com/office/drawing/2014/main" id="{35416322-7C79-DCCB-BC3F-F1639CF8E87F}"/>
              </a:ext>
            </a:extLst>
          </p:cNvPr>
          <p:cNvSpPr/>
          <p:nvPr/>
        </p:nvSpPr>
        <p:spPr>
          <a:xfrm>
            <a:off x="3037152" y="3905640"/>
            <a:ext cx="679994"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D6F8B2</a:t>
            </a:r>
          </a:p>
        </p:txBody>
      </p:sp>
      <p:cxnSp>
        <p:nvCxnSpPr>
          <p:cNvPr id="77" name="Connecteur droit avec flèche 76">
            <a:extLst>
              <a:ext uri="{FF2B5EF4-FFF2-40B4-BE49-F238E27FC236}">
                <a16:creationId xmlns:a16="http://schemas.microsoft.com/office/drawing/2014/main" id="{58D425D5-2631-D06D-C258-DDA39BF9FBE1}"/>
              </a:ext>
            </a:extLst>
          </p:cNvPr>
          <p:cNvCxnSpPr/>
          <p:nvPr/>
        </p:nvCxnSpPr>
        <p:spPr>
          <a:xfrm>
            <a:off x="5799041" y="408999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Connecteur droit avec flèche 77">
            <a:extLst>
              <a:ext uri="{FF2B5EF4-FFF2-40B4-BE49-F238E27FC236}">
                <a16:creationId xmlns:a16="http://schemas.microsoft.com/office/drawing/2014/main" id="{DAF6E7EC-978F-D00A-F17B-149EAB986C1D}"/>
              </a:ext>
            </a:extLst>
          </p:cNvPr>
          <p:cNvCxnSpPr/>
          <p:nvPr/>
        </p:nvCxnSpPr>
        <p:spPr>
          <a:xfrm flipH="1">
            <a:off x="5779989" y="4228710"/>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Connecteur droit avec flèche 78">
            <a:extLst>
              <a:ext uri="{FF2B5EF4-FFF2-40B4-BE49-F238E27FC236}">
                <a16:creationId xmlns:a16="http://schemas.microsoft.com/office/drawing/2014/main" id="{D855896D-41BF-48FF-E0A8-44A12BACA86F}"/>
              </a:ext>
            </a:extLst>
          </p:cNvPr>
          <p:cNvCxnSpPr/>
          <p:nvPr/>
        </p:nvCxnSpPr>
        <p:spPr>
          <a:xfrm>
            <a:off x="5779989" y="325767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a:extLst>
              <a:ext uri="{FF2B5EF4-FFF2-40B4-BE49-F238E27FC236}">
                <a16:creationId xmlns:a16="http://schemas.microsoft.com/office/drawing/2014/main" id="{322EF499-F1D9-AFBA-E5BA-57C878B9C1D5}"/>
              </a:ext>
            </a:extLst>
          </p:cNvPr>
          <p:cNvCxnSpPr/>
          <p:nvPr/>
        </p:nvCxnSpPr>
        <p:spPr>
          <a:xfrm flipH="1">
            <a:off x="5779989" y="339639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Connecteur droit avec flèche 80">
            <a:extLst>
              <a:ext uri="{FF2B5EF4-FFF2-40B4-BE49-F238E27FC236}">
                <a16:creationId xmlns:a16="http://schemas.microsoft.com/office/drawing/2014/main" id="{0C0C6095-4B6B-4512-47BD-2FB033AC15E3}"/>
              </a:ext>
            </a:extLst>
          </p:cNvPr>
          <p:cNvCxnSpPr/>
          <p:nvPr/>
        </p:nvCxnSpPr>
        <p:spPr>
          <a:xfrm>
            <a:off x="5779989" y="353511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a:extLst>
              <a:ext uri="{FF2B5EF4-FFF2-40B4-BE49-F238E27FC236}">
                <a16:creationId xmlns:a16="http://schemas.microsoft.com/office/drawing/2014/main" id="{71F74657-BD09-AFC9-DC91-8FD66ABCFD05}"/>
              </a:ext>
            </a:extLst>
          </p:cNvPr>
          <p:cNvCxnSpPr/>
          <p:nvPr/>
        </p:nvCxnSpPr>
        <p:spPr>
          <a:xfrm flipH="1">
            <a:off x="5779989" y="367383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Connecteur droit avec flèche 82">
            <a:extLst>
              <a:ext uri="{FF2B5EF4-FFF2-40B4-BE49-F238E27FC236}">
                <a16:creationId xmlns:a16="http://schemas.microsoft.com/office/drawing/2014/main" id="{F7EA4D7B-CF91-F965-9779-B3DB640D01CA}"/>
              </a:ext>
            </a:extLst>
          </p:cNvPr>
          <p:cNvCxnSpPr/>
          <p:nvPr/>
        </p:nvCxnSpPr>
        <p:spPr>
          <a:xfrm>
            <a:off x="5779989" y="381255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a:extLst>
              <a:ext uri="{FF2B5EF4-FFF2-40B4-BE49-F238E27FC236}">
                <a16:creationId xmlns:a16="http://schemas.microsoft.com/office/drawing/2014/main" id="{E2031824-755D-BF04-2827-4B39723EB233}"/>
              </a:ext>
            </a:extLst>
          </p:cNvPr>
          <p:cNvCxnSpPr/>
          <p:nvPr/>
        </p:nvCxnSpPr>
        <p:spPr>
          <a:xfrm flipH="1">
            <a:off x="5779989" y="395127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063F4640-19A2-98ED-A10C-4A5431BB2936}"/>
              </a:ext>
            </a:extLst>
          </p:cNvPr>
          <p:cNvSpPr/>
          <p:nvPr/>
        </p:nvSpPr>
        <p:spPr>
          <a:xfrm>
            <a:off x="5996013" y="403239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86" name="Rectangle 85">
            <a:extLst>
              <a:ext uri="{FF2B5EF4-FFF2-40B4-BE49-F238E27FC236}">
                <a16:creationId xmlns:a16="http://schemas.microsoft.com/office/drawing/2014/main" id="{F2C93A05-4EAA-66A5-91DB-C53186C36D2C}"/>
              </a:ext>
            </a:extLst>
          </p:cNvPr>
          <p:cNvSpPr/>
          <p:nvPr/>
        </p:nvSpPr>
        <p:spPr>
          <a:xfrm>
            <a:off x="5996013" y="320007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87" name="Rectangle 86">
            <a:extLst>
              <a:ext uri="{FF2B5EF4-FFF2-40B4-BE49-F238E27FC236}">
                <a16:creationId xmlns:a16="http://schemas.microsoft.com/office/drawing/2014/main" id="{2F1759DD-5AF6-D5AC-63BC-53B2B599061F}"/>
              </a:ext>
            </a:extLst>
          </p:cNvPr>
          <p:cNvSpPr/>
          <p:nvPr/>
        </p:nvSpPr>
        <p:spPr>
          <a:xfrm>
            <a:off x="5996013" y="333879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88" name="Rectangle 87">
            <a:extLst>
              <a:ext uri="{FF2B5EF4-FFF2-40B4-BE49-F238E27FC236}">
                <a16:creationId xmlns:a16="http://schemas.microsoft.com/office/drawing/2014/main" id="{AC113EC8-85E2-F73A-6B86-96660E37BD3E}"/>
              </a:ext>
            </a:extLst>
          </p:cNvPr>
          <p:cNvSpPr/>
          <p:nvPr/>
        </p:nvSpPr>
        <p:spPr>
          <a:xfrm>
            <a:off x="5997789" y="347751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89" name="Rectangle 88">
            <a:extLst>
              <a:ext uri="{FF2B5EF4-FFF2-40B4-BE49-F238E27FC236}">
                <a16:creationId xmlns:a16="http://schemas.microsoft.com/office/drawing/2014/main" id="{54019EF0-7459-8204-CAB1-ADBA34BF985D}"/>
              </a:ext>
            </a:extLst>
          </p:cNvPr>
          <p:cNvSpPr/>
          <p:nvPr/>
        </p:nvSpPr>
        <p:spPr>
          <a:xfrm>
            <a:off x="5997789" y="361623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90" name="Rectangle 89">
            <a:extLst>
              <a:ext uri="{FF2B5EF4-FFF2-40B4-BE49-F238E27FC236}">
                <a16:creationId xmlns:a16="http://schemas.microsoft.com/office/drawing/2014/main" id="{C263B15A-5870-5C02-C76D-956219666D5D}"/>
              </a:ext>
            </a:extLst>
          </p:cNvPr>
          <p:cNvSpPr/>
          <p:nvPr/>
        </p:nvSpPr>
        <p:spPr>
          <a:xfrm>
            <a:off x="5997789" y="375495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sp>
        <p:nvSpPr>
          <p:cNvPr id="91" name="Rectangle 90">
            <a:extLst>
              <a:ext uri="{FF2B5EF4-FFF2-40B4-BE49-F238E27FC236}">
                <a16:creationId xmlns:a16="http://schemas.microsoft.com/office/drawing/2014/main" id="{91908F77-9D89-354E-FCF2-D6A8DC6EEF9F}"/>
              </a:ext>
            </a:extLst>
          </p:cNvPr>
          <p:cNvSpPr/>
          <p:nvPr/>
        </p:nvSpPr>
        <p:spPr>
          <a:xfrm>
            <a:off x="5996013" y="3893674"/>
            <a:ext cx="665567" cy="253916"/>
          </a:xfrm>
          <a:prstGeom prst="rect">
            <a:avLst/>
          </a:prstGeom>
        </p:spPr>
        <p:txBody>
          <a:bodyPr wrap="none">
            <a:spAutoFit/>
          </a:bodyPr>
          <a:lstStyle/>
          <a:p>
            <a:r>
              <a:rPr lang="fr-FR" sz="1050" dirty="0">
                <a:latin typeface="Arial" panose="020B0604020202020204" pitchFamily="34" charset="0"/>
                <a:cs typeface="Arial" panose="020B0604020202020204" pitchFamily="34" charset="0"/>
              </a:rPr>
              <a:t>191LKY</a:t>
            </a:r>
          </a:p>
        </p:txBody>
      </p:sp>
      <p:grpSp>
        <p:nvGrpSpPr>
          <p:cNvPr id="114" name="Groupe 113">
            <a:extLst>
              <a:ext uri="{FF2B5EF4-FFF2-40B4-BE49-F238E27FC236}">
                <a16:creationId xmlns:a16="http://schemas.microsoft.com/office/drawing/2014/main" id="{5AC1B721-0342-B0DE-F20D-71EA1C8BB729}"/>
              </a:ext>
            </a:extLst>
          </p:cNvPr>
          <p:cNvGrpSpPr/>
          <p:nvPr/>
        </p:nvGrpSpPr>
        <p:grpSpPr>
          <a:xfrm>
            <a:off x="4331219" y="4384190"/>
            <a:ext cx="1105652" cy="792000"/>
            <a:chOff x="323528" y="5184000"/>
            <a:chExt cx="1105652" cy="792000"/>
          </a:xfrm>
        </p:grpSpPr>
        <p:cxnSp>
          <p:nvCxnSpPr>
            <p:cNvPr id="92" name="Connecteur droit avec flèche 91">
              <a:extLst>
                <a:ext uri="{FF2B5EF4-FFF2-40B4-BE49-F238E27FC236}">
                  <a16:creationId xmlns:a16="http://schemas.microsoft.com/office/drawing/2014/main" id="{C96B0106-E290-BC96-2AD8-C5E681779C31}"/>
                </a:ext>
              </a:extLst>
            </p:cNvPr>
            <p:cNvCxnSpPr>
              <a:cxnSpLocks/>
            </p:cNvCxnSpPr>
            <p:nvPr/>
          </p:nvCxnSpPr>
          <p:spPr>
            <a:xfrm rot="16200000">
              <a:off x="993227"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Connecteur droit avec flèche 92">
              <a:extLst>
                <a:ext uri="{FF2B5EF4-FFF2-40B4-BE49-F238E27FC236}">
                  <a16:creationId xmlns:a16="http://schemas.microsoft.com/office/drawing/2014/main" id="{C54A2031-CC83-CE13-AFF2-38618472BC28}"/>
                </a:ext>
              </a:extLst>
            </p:cNvPr>
            <p:cNvCxnSpPr>
              <a:cxnSpLocks/>
            </p:cNvCxnSpPr>
            <p:nvPr/>
          </p:nvCxnSpPr>
          <p:spPr>
            <a:xfrm rot="16200000" flipH="1">
              <a:off x="-464"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Connecteur droit avec flèche 93">
              <a:extLst>
                <a:ext uri="{FF2B5EF4-FFF2-40B4-BE49-F238E27FC236}">
                  <a16:creationId xmlns:a16="http://schemas.microsoft.com/office/drawing/2014/main" id="{8FB95F69-56A0-C0B3-228E-0F837831F35D}"/>
                </a:ext>
              </a:extLst>
            </p:cNvPr>
            <p:cNvCxnSpPr>
              <a:cxnSpLocks/>
            </p:cNvCxnSpPr>
            <p:nvPr/>
          </p:nvCxnSpPr>
          <p:spPr>
            <a:xfrm rot="16200000">
              <a:off x="141493"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Connecteur droit avec flèche 94">
              <a:extLst>
                <a:ext uri="{FF2B5EF4-FFF2-40B4-BE49-F238E27FC236}">
                  <a16:creationId xmlns:a16="http://schemas.microsoft.com/office/drawing/2014/main" id="{EB0F5083-A51D-7276-7FA8-FF51E2D1ABF8}"/>
                </a:ext>
              </a:extLst>
            </p:cNvPr>
            <p:cNvCxnSpPr>
              <a:cxnSpLocks/>
            </p:cNvCxnSpPr>
            <p:nvPr/>
          </p:nvCxnSpPr>
          <p:spPr>
            <a:xfrm rot="16200000" flipH="1">
              <a:off x="283449"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6" name="Connecteur droit avec flèche 95">
              <a:extLst>
                <a:ext uri="{FF2B5EF4-FFF2-40B4-BE49-F238E27FC236}">
                  <a16:creationId xmlns:a16="http://schemas.microsoft.com/office/drawing/2014/main" id="{8C276FE7-675D-5FDD-2220-5ECF09210E07}"/>
                </a:ext>
              </a:extLst>
            </p:cNvPr>
            <p:cNvCxnSpPr>
              <a:cxnSpLocks/>
            </p:cNvCxnSpPr>
            <p:nvPr/>
          </p:nvCxnSpPr>
          <p:spPr>
            <a:xfrm rot="16200000">
              <a:off x="425405"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Connecteur droit avec flèche 96">
              <a:extLst>
                <a:ext uri="{FF2B5EF4-FFF2-40B4-BE49-F238E27FC236}">
                  <a16:creationId xmlns:a16="http://schemas.microsoft.com/office/drawing/2014/main" id="{D833C314-DDDD-4721-61CF-41FB51678C8A}"/>
                </a:ext>
              </a:extLst>
            </p:cNvPr>
            <p:cNvCxnSpPr>
              <a:cxnSpLocks/>
            </p:cNvCxnSpPr>
            <p:nvPr/>
          </p:nvCxnSpPr>
          <p:spPr>
            <a:xfrm rot="16200000" flipH="1">
              <a:off x="567361"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a:extLst>
                <a:ext uri="{FF2B5EF4-FFF2-40B4-BE49-F238E27FC236}">
                  <a16:creationId xmlns:a16="http://schemas.microsoft.com/office/drawing/2014/main" id="{EB3E0430-8890-C9D6-4852-2F332D6F41F0}"/>
                </a:ext>
              </a:extLst>
            </p:cNvPr>
            <p:cNvCxnSpPr>
              <a:cxnSpLocks/>
            </p:cNvCxnSpPr>
            <p:nvPr/>
          </p:nvCxnSpPr>
          <p:spPr>
            <a:xfrm rot="16200000">
              <a:off x="709317"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Connecteur droit avec flèche 98">
              <a:extLst>
                <a:ext uri="{FF2B5EF4-FFF2-40B4-BE49-F238E27FC236}">
                  <a16:creationId xmlns:a16="http://schemas.microsoft.com/office/drawing/2014/main" id="{552F88F7-4BE5-8EB4-ED4A-F444F97EEF3E}"/>
                </a:ext>
              </a:extLst>
            </p:cNvPr>
            <p:cNvCxnSpPr>
              <a:cxnSpLocks/>
            </p:cNvCxnSpPr>
            <p:nvPr/>
          </p:nvCxnSpPr>
          <p:spPr>
            <a:xfrm rot="16200000" flipH="1">
              <a:off x="851273" y="5580000"/>
              <a:ext cx="79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0" name="Rectangle 99">
              <a:extLst>
                <a:ext uri="{FF2B5EF4-FFF2-40B4-BE49-F238E27FC236}">
                  <a16:creationId xmlns:a16="http://schemas.microsoft.com/office/drawing/2014/main" id="{84430074-71C4-C597-3AA9-25C20BC4B378}"/>
                </a:ext>
              </a:extLst>
            </p:cNvPr>
            <p:cNvSpPr/>
            <p:nvPr/>
          </p:nvSpPr>
          <p:spPr>
            <a:xfrm rot="16200000">
              <a:off x="950683"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1" name="Rectangle 100">
              <a:extLst>
                <a:ext uri="{FF2B5EF4-FFF2-40B4-BE49-F238E27FC236}">
                  <a16:creationId xmlns:a16="http://schemas.microsoft.com/office/drawing/2014/main" id="{2A87020F-F21A-67E2-9B6B-3D2A57860BC6}"/>
                </a:ext>
              </a:extLst>
            </p:cNvPr>
            <p:cNvSpPr/>
            <p:nvPr/>
          </p:nvSpPr>
          <p:spPr>
            <a:xfrm rot="16200000">
              <a:off x="98947"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2" name="Rectangle 101">
              <a:extLst>
                <a:ext uri="{FF2B5EF4-FFF2-40B4-BE49-F238E27FC236}">
                  <a16:creationId xmlns:a16="http://schemas.microsoft.com/office/drawing/2014/main" id="{5B0A1B23-584C-1005-DE3E-B9EC56C157B8}"/>
                </a:ext>
              </a:extLst>
            </p:cNvPr>
            <p:cNvSpPr/>
            <p:nvPr/>
          </p:nvSpPr>
          <p:spPr>
            <a:xfrm rot="16200000">
              <a:off x="240903"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3" name="Rectangle 102">
              <a:extLst>
                <a:ext uri="{FF2B5EF4-FFF2-40B4-BE49-F238E27FC236}">
                  <a16:creationId xmlns:a16="http://schemas.microsoft.com/office/drawing/2014/main" id="{24B6FD16-2A6D-F702-8D5B-99EE988573A8}"/>
                </a:ext>
              </a:extLst>
            </p:cNvPr>
            <p:cNvSpPr/>
            <p:nvPr/>
          </p:nvSpPr>
          <p:spPr>
            <a:xfrm rot="16200000">
              <a:off x="382859"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4" name="Rectangle 103">
              <a:extLst>
                <a:ext uri="{FF2B5EF4-FFF2-40B4-BE49-F238E27FC236}">
                  <a16:creationId xmlns:a16="http://schemas.microsoft.com/office/drawing/2014/main" id="{890D46ED-AC33-B77D-FA88-C58D9D7C166B}"/>
                </a:ext>
              </a:extLst>
            </p:cNvPr>
            <p:cNvSpPr/>
            <p:nvPr/>
          </p:nvSpPr>
          <p:spPr>
            <a:xfrm rot="16200000">
              <a:off x="524815"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5" name="Rectangle 104">
              <a:extLst>
                <a:ext uri="{FF2B5EF4-FFF2-40B4-BE49-F238E27FC236}">
                  <a16:creationId xmlns:a16="http://schemas.microsoft.com/office/drawing/2014/main" id="{B7C10F80-F4B6-24DD-6D40-ED306A117F75}"/>
                </a:ext>
              </a:extLst>
            </p:cNvPr>
            <p:cNvSpPr/>
            <p:nvPr/>
          </p:nvSpPr>
          <p:spPr>
            <a:xfrm rot="16200000">
              <a:off x="666771"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sp>
          <p:nvSpPr>
            <p:cNvPr id="106" name="Rectangle 105">
              <a:extLst>
                <a:ext uri="{FF2B5EF4-FFF2-40B4-BE49-F238E27FC236}">
                  <a16:creationId xmlns:a16="http://schemas.microsoft.com/office/drawing/2014/main" id="{9DA0858B-B790-BF10-A211-85956DF15D0E}"/>
                </a:ext>
              </a:extLst>
            </p:cNvPr>
            <p:cNvSpPr/>
            <p:nvPr/>
          </p:nvSpPr>
          <p:spPr>
            <a:xfrm rot="16200000">
              <a:off x="808727" y="5426420"/>
              <a:ext cx="703078" cy="253916"/>
            </a:xfrm>
            <a:prstGeom prst="rect">
              <a:avLst/>
            </a:prstGeom>
          </p:spPr>
          <p:txBody>
            <a:bodyPr wrap="none">
              <a:spAutoFit/>
            </a:bodyPr>
            <a:lstStyle/>
            <a:p>
              <a:r>
                <a:rPr lang="fr-FR" sz="1050" spc="30" dirty="0">
                  <a:latin typeface="Arial" panose="020B0604020202020204" pitchFamily="34" charset="0"/>
                  <a:cs typeface="Arial" panose="020B0604020202020204" pitchFamily="34" charset="0"/>
                </a:rPr>
                <a:t>D6F8B2</a:t>
              </a:r>
            </a:p>
          </p:txBody>
        </p:sp>
      </p:grpSp>
      <p:sp>
        <p:nvSpPr>
          <p:cNvPr id="108" name="ZoneTexte 107">
            <a:extLst>
              <a:ext uri="{FF2B5EF4-FFF2-40B4-BE49-F238E27FC236}">
                <a16:creationId xmlns:a16="http://schemas.microsoft.com/office/drawing/2014/main" id="{353D6961-F4A9-D00B-873C-2E0F7A899C00}"/>
              </a:ext>
            </a:extLst>
          </p:cNvPr>
          <p:cNvSpPr txBox="1"/>
          <p:nvPr/>
        </p:nvSpPr>
        <p:spPr>
          <a:xfrm>
            <a:off x="-876300" y="4800600"/>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1554923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a:xfrm>
            <a:off x="457200" y="1700808"/>
            <a:ext cx="8363272" cy="4608512"/>
          </a:xfrm>
        </p:spPr>
        <p:txBody>
          <a:bodyPr/>
          <a:lstStyle/>
          <a:p>
            <a:pPr marL="0" indent="0">
              <a:buNone/>
            </a:pPr>
            <a:r>
              <a:rPr lang="fr-FR" sz="1800" dirty="0"/>
              <a:t>L’attaquant peut dérober un cookie d’identification par différents moyens : </a:t>
            </a:r>
            <a:endParaRPr lang="fr-FR" sz="1400" dirty="0"/>
          </a:p>
          <a:p>
            <a:pPr lvl="1"/>
            <a:r>
              <a:rPr lang="fr-FR" sz="1500" dirty="0"/>
              <a:t>soit en écoutant le trafic réseau HTTP et en interceptant les données applicatives, dont le cookie ;</a:t>
            </a:r>
          </a:p>
          <a:p>
            <a:pPr lvl="2"/>
            <a:r>
              <a:rPr lang="fr-FR" sz="1500" dirty="0"/>
              <a:t>Moyen de protection : l’utilisateur doit </a:t>
            </a:r>
            <a:r>
              <a:rPr lang="fr-FR" sz="1500" b="1" dirty="0">
                <a:solidFill>
                  <a:srgbClr val="922B3C"/>
                </a:solidFill>
              </a:rPr>
              <a:t>s’assurer que le site auquel il est connecté utilise du HTTPS</a:t>
            </a:r>
            <a:r>
              <a:rPr lang="fr-FR" sz="1500" dirty="0"/>
              <a:t> (le cookie est donc chiffré pendant le transport).</a:t>
            </a:r>
          </a:p>
          <a:p>
            <a:pPr lvl="1"/>
            <a:r>
              <a:rPr lang="fr-FR" sz="1500" dirty="0"/>
              <a:t>soit en dérobant le cookie sur le poste de travail en utilisant une vulnérabilité du système ;</a:t>
            </a:r>
          </a:p>
          <a:p>
            <a:pPr lvl="2"/>
            <a:r>
              <a:rPr lang="fr-FR" sz="1500" dirty="0"/>
              <a:t>Moyen de protection : l’utilisateur doit </a:t>
            </a:r>
            <a:r>
              <a:rPr lang="fr-FR" sz="1500" b="1" dirty="0">
                <a:solidFill>
                  <a:srgbClr val="922B3C"/>
                </a:solidFill>
              </a:rPr>
              <a:t>sécuriser son système d’exploitation et ses logiciels</a:t>
            </a:r>
            <a:r>
              <a:rPr lang="fr-FR" sz="1500" b="1" dirty="0"/>
              <a:t> </a:t>
            </a:r>
            <a:r>
              <a:rPr lang="fr-FR" sz="1500" dirty="0"/>
              <a:t>correctement (services inutiles désactivés, installation des mises à jour de sécurité, antivirus, etc. Voir le module 2 pour plus d’informations).</a:t>
            </a:r>
          </a:p>
          <a:p>
            <a:pPr lvl="1"/>
            <a:r>
              <a:rPr lang="fr-FR" sz="1500" dirty="0"/>
              <a:t>soit en dérobant le cookie sur le poste de travail via des méthodes d’ingénierie sociale ciblées sur l’utilisateur ;</a:t>
            </a:r>
          </a:p>
          <a:p>
            <a:pPr lvl="2"/>
            <a:r>
              <a:rPr lang="fr-FR" sz="1500" dirty="0"/>
              <a:t>Moyen de protection : l’utilisateur doit </a:t>
            </a:r>
            <a:r>
              <a:rPr lang="fr-FR" sz="1500" b="1" dirty="0">
                <a:solidFill>
                  <a:srgbClr val="922B3C"/>
                </a:solidFill>
              </a:rPr>
              <a:t>être sensibilisé aux méthodes d’ingénierie sociale</a:t>
            </a:r>
            <a:r>
              <a:rPr lang="fr-FR" sz="1500" b="1" dirty="0"/>
              <a:t> </a:t>
            </a:r>
            <a:r>
              <a:rPr lang="fr-FR" sz="1500" dirty="0"/>
              <a:t>(</a:t>
            </a:r>
            <a:r>
              <a:rPr lang="fr-FR" sz="1500" dirty="0" err="1"/>
              <a:t>phishing</a:t>
            </a:r>
            <a:r>
              <a:rPr lang="fr-FR" sz="1500" dirty="0"/>
              <a:t>, spam, etc.) afin de « ne pas tomber dans le panneau »</a:t>
            </a:r>
          </a:p>
          <a:p>
            <a:pPr lvl="1"/>
            <a:r>
              <a:rPr lang="fr-FR" sz="1500" dirty="0"/>
              <a:t>soit en dérobant le cookie via une faille sur le serveur ;</a:t>
            </a:r>
          </a:p>
          <a:p>
            <a:pPr lvl="2"/>
            <a:r>
              <a:rPr lang="fr-FR" sz="1500" dirty="0"/>
              <a:t>Moyen de protection : l’exploitant du serveur doit </a:t>
            </a:r>
            <a:r>
              <a:rPr lang="fr-FR" sz="1500" b="1" dirty="0">
                <a:solidFill>
                  <a:srgbClr val="922B3C"/>
                </a:solidFill>
              </a:rPr>
              <a:t>suivre les bonnes pratiques de sécurisation et du maintien en condition de sécurité </a:t>
            </a:r>
            <a:r>
              <a:rPr lang="fr-FR" sz="1500" dirty="0"/>
              <a:t>du serveur, ainsi que les </a:t>
            </a:r>
            <a:r>
              <a:rPr lang="fr-FR" sz="1500" b="1" dirty="0">
                <a:solidFill>
                  <a:srgbClr val="922B3C"/>
                </a:solidFill>
              </a:rPr>
              <a:t>bonnes pratiques de développement applicatif</a:t>
            </a:r>
            <a:r>
              <a:rPr lang="fr-FR" sz="1500" dirty="0"/>
              <a:t>.</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dirty="0"/>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Usurpation d’identité via les cookies</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369171"/>
            <a:ext cx="707901" cy="7079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39" descr="dude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515292"/>
            <a:ext cx="552376" cy="55237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690" y="5451396"/>
            <a:ext cx="468052" cy="641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413" y="2282577"/>
            <a:ext cx="651179" cy="4983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973477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r>
              <a:rPr lang="fr-FR" sz="2000" dirty="0"/>
              <a:t>Une attaque par injection SQL permet à un </a:t>
            </a:r>
            <a:r>
              <a:rPr lang="fr-FR" sz="2000" b="1" dirty="0">
                <a:solidFill>
                  <a:srgbClr val="922B3C"/>
                </a:solidFill>
              </a:rPr>
              <a:t>attaquant d’interagir directement avec la base de données</a:t>
            </a:r>
            <a:r>
              <a:rPr lang="fr-FR" sz="2000" b="1" dirty="0">
                <a:solidFill>
                  <a:schemeClr val="tx2"/>
                </a:solidFill>
              </a:rPr>
              <a:t> </a:t>
            </a:r>
            <a:r>
              <a:rPr lang="fr-FR" sz="2000" dirty="0"/>
              <a:t>d’un site web (alors que l’accès à cette base est bien entendu interdit) ;</a:t>
            </a:r>
          </a:p>
          <a:p>
            <a:endParaRPr lang="fr-FR" sz="2000" dirty="0"/>
          </a:p>
          <a:p>
            <a:r>
              <a:rPr lang="fr-FR" sz="2000" dirty="0"/>
              <a:t>L’objectif de ce type d’attaque est en général de </a:t>
            </a:r>
            <a:r>
              <a:rPr lang="fr-FR" sz="2000" b="1" dirty="0">
                <a:solidFill>
                  <a:srgbClr val="922B3C"/>
                </a:solidFill>
              </a:rPr>
              <a:t>contourner le mécanisme d’authentification, d’accéder ou de modifier frauduleusement les données</a:t>
            </a:r>
            <a:r>
              <a:rPr lang="fr-FR" sz="2000" b="1" dirty="0">
                <a:solidFill>
                  <a:schemeClr val="tx2"/>
                </a:solidFill>
              </a:rPr>
              <a:t> </a:t>
            </a:r>
            <a:r>
              <a:rPr lang="fr-FR" sz="2000" dirty="0"/>
              <a:t>confidentielles de la base (mots de passe, téléphones, numéro de carte bancaire, etc.) ;</a:t>
            </a:r>
          </a:p>
          <a:p>
            <a:endParaRPr lang="fr-FR" sz="2000" dirty="0"/>
          </a:p>
          <a:p>
            <a:r>
              <a:rPr lang="fr-FR" sz="2000" dirty="0"/>
              <a:t>Il existe de multiples variantes possibles, la diapositive suivante présente un exemple de contournement d’authentification d’une page web.</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Tree>
    <p:extLst>
      <p:ext uri="{BB962C8B-B14F-4D97-AF65-F5344CB8AC3E}">
        <p14:creationId xmlns:p14="http://schemas.microsoft.com/office/powerpoint/2010/main" val="42616781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
        <p:nvSpPr>
          <p:cNvPr id="7" name="Espace réservé du contenu 2"/>
          <p:cNvSpPr txBox="1">
            <a:spLocks/>
          </p:cNvSpPr>
          <p:nvPr/>
        </p:nvSpPr>
        <p:spPr>
          <a:xfrm>
            <a:off x="499096" y="1456184"/>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800" dirty="0">
                <a:latin typeface="Arial" panose="020B0604020202020204" pitchFamily="34" charset="0"/>
                <a:cs typeface="Arial" panose="020B0604020202020204" pitchFamily="34" charset="0"/>
              </a:rPr>
              <a:t>Architecture standard logicielle d’un site web faisant appel à une base de données</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686" y="2348880"/>
            <a:ext cx="923925" cy="92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8964" y="2156082"/>
            <a:ext cx="936104" cy="128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63809" y="2132856"/>
            <a:ext cx="940639" cy="12900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26657" y="2179711"/>
            <a:ext cx="909439" cy="1247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323528" y="3491716"/>
            <a:ext cx="1210588"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Utilisateur</a:t>
            </a:r>
          </a:p>
        </p:txBody>
      </p:sp>
      <p:sp>
        <p:nvSpPr>
          <p:cNvPr id="13" name="ZoneTexte 12"/>
          <p:cNvSpPr txBox="1"/>
          <p:nvPr/>
        </p:nvSpPr>
        <p:spPr>
          <a:xfrm>
            <a:off x="2195736" y="3481294"/>
            <a:ext cx="1479892"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Serveur web</a:t>
            </a:r>
          </a:p>
        </p:txBody>
      </p:sp>
      <p:sp>
        <p:nvSpPr>
          <p:cNvPr id="14" name="ZoneTexte 13"/>
          <p:cNvSpPr txBox="1"/>
          <p:nvPr/>
        </p:nvSpPr>
        <p:spPr>
          <a:xfrm>
            <a:off x="4363783" y="3356992"/>
            <a:ext cx="1095173" cy="646331"/>
          </a:xfrm>
          <a:prstGeom prst="rect">
            <a:avLst/>
          </a:prstGeom>
          <a:noFill/>
        </p:spPr>
        <p:txBody>
          <a:bodyPr wrap="none" rtlCol="0">
            <a:spAutoFit/>
          </a:bodyPr>
          <a:lstStyle/>
          <a:p>
            <a:pPr algn="ctr"/>
            <a:r>
              <a:rPr lang="fr-FR" dirty="0">
                <a:latin typeface="Arial" panose="020B0604020202020204" pitchFamily="34" charset="0"/>
                <a:cs typeface="Arial" panose="020B0604020202020204" pitchFamily="34" charset="0"/>
              </a:rPr>
              <a:t>Serveur</a:t>
            </a:r>
          </a:p>
          <a:p>
            <a:pPr algn="ctr"/>
            <a:r>
              <a:rPr lang="fr-FR" dirty="0">
                <a:latin typeface="Arial" panose="020B0604020202020204" pitchFamily="34" charset="0"/>
                <a:cs typeface="Arial" panose="020B0604020202020204" pitchFamily="34" charset="0"/>
              </a:rPr>
              <a:t>applicatif</a:t>
            </a:r>
          </a:p>
        </p:txBody>
      </p:sp>
      <p:sp>
        <p:nvSpPr>
          <p:cNvPr id="15" name="ZoneTexte 14"/>
          <p:cNvSpPr txBox="1"/>
          <p:nvPr/>
        </p:nvSpPr>
        <p:spPr>
          <a:xfrm>
            <a:off x="7145726" y="3356992"/>
            <a:ext cx="1954382" cy="646331"/>
          </a:xfrm>
          <a:prstGeom prst="rect">
            <a:avLst/>
          </a:prstGeom>
          <a:noFill/>
        </p:spPr>
        <p:txBody>
          <a:bodyPr wrap="none" rtlCol="0">
            <a:spAutoFit/>
          </a:bodyPr>
          <a:lstStyle/>
          <a:p>
            <a:pPr algn="ctr"/>
            <a:r>
              <a:rPr lang="fr-FR" dirty="0">
                <a:latin typeface="Arial" panose="020B0604020202020204" pitchFamily="34" charset="0"/>
                <a:cs typeface="Arial" panose="020B0604020202020204" pitchFamily="34" charset="0"/>
              </a:rPr>
              <a:t>Serveur</a:t>
            </a:r>
          </a:p>
          <a:p>
            <a:pPr algn="ctr"/>
            <a:r>
              <a:rPr lang="fr-FR" dirty="0">
                <a:latin typeface="Arial" panose="020B0604020202020204" pitchFamily="34" charset="0"/>
                <a:cs typeface="Arial" panose="020B0604020202020204" pitchFamily="34" charset="0"/>
              </a:rPr>
              <a:t>base de données</a:t>
            </a:r>
          </a:p>
        </p:txBody>
      </p:sp>
      <p:cxnSp>
        <p:nvCxnSpPr>
          <p:cNvPr id="16" name="Connecteur droit avec flèche 15"/>
          <p:cNvCxnSpPr/>
          <p:nvPr/>
        </p:nvCxnSpPr>
        <p:spPr>
          <a:xfrm>
            <a:off x="1481409" y="2636912"/>
            <a:ext cx="8583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3556430" y="2636912"/>
            <a:ext cx="8583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5580112" y="2636912"/>
            <a:ext cx="18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H="1">
            <a:off x="5580112" y="3090664"/>
            <a:ext cx="18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H="1">
            <a:off x="3556430" y="3071976"/>
            <a:ext cx="8302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flipH="1">
            <a:off x="1481409" y="3071976"/>
            <a:ext cx="8302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360040" y="4052098"/>
            <a:ext cx="8676456" cy="2185214"/>
          </a:xfrm>
          <a:prstGeom prst="rect">
            <a:avLst/>
          </a:prstGeom>
          <a:noFill/>
        </p:spPr>
        <p:txBody>
          <a:bodyPr wrap="square" rtlCol="0">
            <a:spAutoFit/>
          </a:bodyPr>
          <a:lstStyle/>
          <a:p>
            <a:r>
              <a:rPr lang="fr-FR" sz="1700" dirty="0">
                <a:latin typeface="Arial" panose="020B0604020202020204" pitchFamily="34" charset="0"/>
                <a:cs typeface="Arial" panose="020B0604020202020204" pitchFamily="34" charset="0"/>
                <a:sym typeface="Wingdings"/>
              </a:rPr>
              <a:t>  Le navigateur client demande l’affichage d’une page ;</a:t>
            </a:r>
          </a:p>
          <a:p>
            <a:pPr marL="285750" indent="-285750">
              <a:buFont typeface="Wingdings"/>
              <a:buChar char=""/>
            </a:pPr>
            <a:r>
              <a:rPr lang="fr-FR" sz="1700" dirty="0">
                <a:latin typeface="Arial" panose="020B0604020202020204" pitchFamily="34" charset="0"/>
                <a:cs typeface="Arial" panose="020B0604020202020204" pitchFamily="34" charset="0"/>
                <a:sym typeface="Wingdings"/>
              </a:rPr>
              <a:t>Le serveur web transfère la demande au serveur applicatif ;</a:t>
            </a:r>
          </a:p>
          <a:p>
            <a:pPr marL="285750" indent="-285750">
              <a:buFont typeface="Wingdings"/>
              <a:buChar char=""/>
            </a:pPr>
            <a:r>
              <a:rPr lang="fr-FR" sz="1700" dirty="0">
                <a:latin typeface="Arial" panose="020B0604020202020204" pitchFamily="34" charset="0"/>
                <a:cs typeface="Arial" panose="020B0604020202020204" pitchFamily="34" charset="0"/>
                <a:sym typeface="Wingdings"/>
              </a:rPr>
              <a:t>Le serveur applicatif génère une requête SQL afin de récupérer les informations nécessaires ;</a:t>
            </a:r>
          </a:p>
          <a:p>
            <a:pPr marL="285750" indent="-285750">
              <a:buFont typeface="Wingdings"/>
              <a:buChar char=""/>
            </a:pPr>
            <a:r>
              <a:rPr lang="fr-FR" sz="1700" dirty="0">
                <a:latin typeface="Arial" panose="020B0604020202020204" pitchFamily="34" charset="0"/>
                <a:cs typeface="Arial" panose="020B0604020202020204" pitchFamily="34" charset="0"/>
                <a:sym typeface="Wingdings"/>
              </a:rPr>
              <a:t>Le serveur base de données retourne le résultat de la requête au serveur applicatif ;</a:t>
            </a:r>
          </a:p>
          <a:p>
            <a:pPr marL="285750" indent="-285750">
              <a:buFont typeface="Wingdings"/>
              <a:buChar char=""/>
            </a:pPr>
            <a:r>
              <a:rPr lang="fr-FR" sz="1700" dirty="0">
                <a:latin typeface="Arial" panose="020B0604020202020204" pitchFamily="34" charset="0"/>
                <a:cs typeface="Arial" panose="020B0604020202020204" pitchFamily="34" charset="0"/>
                <a:sym typeface="Wingdings"/>
              </a:rPr>
              <a:t>Le serveur applicatif transmet au serveur web les informations nécessaires à la création de la page à afficher ;</a:t>
            </a:r>
          </a:p>
          <a:p>
            <a:r>
              <a:rPr lang="fr-FR" sz="1700" dirty="0">
                <a:latin typeface="Arial" panose="020B0604020202020204" pitchFamily="34" charset="0"/>
                <a:cs typeface="Arial" panose="020B0604020202020204" pitchFamily="34" charset="0"/>
                <a:sym typeface="Wingdings"/>
              </a:rPr>
              <a:t> Le serveur web envoie les pages HTML au navigateur client.</a:t>
            </a:r>
            <a:endParaRPr lang="fr-FR" sz="1700" dirty="0">
              <a:latin typeface="Arial" panose="020B0604020202020204" pitchFamily="34" charset="0"/>
              <a:cs typeface="Arial" panose="020B0604020202020204" pitchFamily="34" charset="0"/>
            </a:endParaRPr>
          </a:p>
        </p:txBody>
      </p:sp>
      <p:sp>
        <p:nvSpPr>
          <p:cNvPr id="23" name="ZoneTexte 22"/>
          <p:cNvSpPr txBox="1"/>
          <p:nvPr/>
        </p:nvSpPr>
        <p:spPr>
          <a:xfrm>
            <a:off x="1701590" y="2339588"/>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4" name="ZoneTexte 23"/>
          <p:cNvSpPr txBox="1"/>
          <p:nvPr/>
        </p:nvSpPr>
        <p:spPr>
          <a:xfrm>
            <a:off x="3822110" y="2348880"/>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5" name="ZoneTexte 24"/>
          <p:cNvSpPr txBox="1"/>
          <p:nvPr/>
        </p:nvSpPr>
        <p:spPr>
          <a:xfrm>
            <a:off x="6270382" y="2339588"/>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6" name="ZoneTexte 25"/>
          <p:cNvSpPr txBox="1"/>
          <p:nvPr/>
        </p:nvSpPr>
        <p:spPr>
          <a:xfrm>
            <a:off x="6270382" y="3059668"/>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7" name="ZoneTexte 26"/>
          <p:cNvSpPr txBox="1"/>
          <p:nvPr/>
        </p:nvSpPr>
        <p:spPr>
          <a:xfrm>
            <a:off x="3822110" y="3059668"/>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sp>
        <p:nvSpPr>
          <p:cNvPr id="28" name="ZoneTexte 27"/>
          <p:cNvSpPr txBox="1"/>
          <p:nvPr/>
        </p:nvSpPr>
        <p:spPr>
          <a:xfrm>
            <a:off x="1701590" y="3068960"/>
            <a:ext cx="389850" cy="369332"/>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sym typeface="Wingdings"/>
              </a:rPr>
              <a:t></a:t>
            </a:r>
            <a:endParaRPr lang="fr-FR" dirty="0">
              <a:latin typeface="Arial" panose="020B0604020202020204" pitchFamily="34" charset="0"/>
              <a:cs typeface="Arial" panose="020B0604020202020204" pitchFamily="34" charset="0"/>
            </a:endParaRPr>
          </a:p>
        </p:txBody>
      </p:sp>
      <p:pic>
        <p:nvPicPr>
          <p:cNvPr id="29" name="Picture 83" descr="Warni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67917" y="2401208"/>
            <a:ext cx="396081" cy="396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1620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r>
              <a:rPr lang="fr-FR" sz="2000" dirty="0"/>
              <a:t>L’objectif d’une attaque de type injection SQL consiste à détourner la requête SQL de l’étape 3 (diapositive précédente), et – en fonction du contexte – créer sa propre requête SQL malveillante ;</a:t>
            </a:r>
          </a:p>
          <a:p>
            <a:endParaRPr lang="fr-FR" sz="2000" dirty="0"/>
          </a:p>
          <a:p>
            <a:r>
              <a:rPr lang="fr-FR" sz="2000" dirty="0"/>
              <a:t>La diapositive suivante illustre comment une telle attaque peut être menée à partir d’un navigateur client.</a:t>
            </a:r>
          </a:p>
          <a:p>
            <a:endParaRPr lang="fr-FR" sz="2000" dirty="0"/>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Tree>
    <p:extLst>
      <p:ext uri="{BB962C8B-B14F-4D97-AF65-F5344CB8AC3E}">
        <p14:creationId xmlns:p14="http://schemas.microsoft.com/office/powerpoint/2010/main" val="38868602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
        <p:nvSpPr>
          <p:cNvPr id="7" name="Rectangle à coins arrondis 6"/>
          <p:cNvSpPr/>
          <p:nvPr/>
        </p:nvSpPr>
        <p:spPr>
          <a:xfrm>
            <a:off x="4644008" y="2284998"/>
            <a:ext cx="3528392" cy="504056"/>
          </a:xfrm>
          <a:prstGeom prst="roundRect">
            <a:avLst>
              <a:gd name="adj" fmla="val 1550"/>
            </a:avLst>
          </a:prstGeom>
          <a:solidFill>
            <a:schemeClr val="tx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latin typeface="Arial" panose="020B0604020202020204" pitchFamily="34" charset="0"/>
                <a:cs typeface="Arial" panose="020B0604020202020204" pitchFamily="34" charset="0"/>
              </a:rPr>
              <a:t>Connexion</a:t>
            </a:r>
          </a:p>
        </p:txBody>
      </p:sp>
      <p:sp>
        <p:nvSpPr>
          <p:cNvPr id="8" name="Rectangle à coins arrondis 7"/>
          <p:cNvSpPr/>
          <p:nvPr/>
        </p:nvSpPr>
        <p:spPr>
          <a:xfrm>
            <a:off x="6444208" y="1708934"/>
            <a:ext cx="1728192" cy="504056"/>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solidFill>
                  <a:schemeClr val="tx2"/>
                </a:solidFill>
                <a:latin typeface="Arial" panose="020B0604020202020204" pitchFamily="34" charset="0"/>
                <a:cs typeface="Arial" panose="020B0604020202020204" pitchFamily="34" charset="0"/>
              </a:rPr>
              <a:t>Mot de passe</a:t>
            </a:r>
          </a:p>
        </p:txBody>
      </p:sp>
      <p:sp>
        <p:nvSpPr>
          <p:cNvPr id="9" name="ZoneTexte 8"/>
          <p:cNvSpPr txBox="1"/>
          <p:nvPr/>
        </p:nvSpPr>
        <p:spPr>
          <a:xfrm>
            <a:off x="457200" y="2134597"/>
            <a:ext cx="4156696" cy="646331"/>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Entrez votre identifiant et votre mot de passe puis cliquez sur Connexion :</a:t>
            </a:r>
          </a:p>
        </p:txBody>
      </p:sp>
      <p:sp>
        <p:nvSpPr>
          <p:cNvPr id="10" name="Rectangle à coins arrondis 9"/>
          <p:cNvSpPr/>
          <p:nvPr/>
        </p:nvSpPr>
        <p:spPr>
          <a:xfrm>
            <a:off x="4644008" y="1708934"/>
            <a:ext cx="1728192" cy="504056"/>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solidFill>
                  <a:schemeClr val="tx2"/>
                </a:solidFill>
                <a:latin typeface="Arial" panose="020B0604020202020204" pitchFamily="34" charset="0"/>
                <a:cs typeface="Arial" panose="020B0604020202020204" pitchFamily="34" charset="0"/>
              </a:rPr>
              <a:t>Login</a:t>
            </a:r>
          </a:p>
        </p:txBody>
      </p:sp>
      <p:sp>
        <p:nvSpPr>
          <p:cNvPr id="11" name="ZoneTexte 10"/>
          <p:cNvSpPr txBox="1"/>
          <p:nvPr/>
        </p:nvSpPr>
        <p:spPr>
          <a:xfrm>
            <a:off x="611560" y="3293110"/>
            <a:ext cx="8207696" cy="3077766"/>
          </a:xfrm>
          <a:prstGeom prst="rect">
            <a:avLst/>
          </a:prstGeom>
          <a:noFill/>
        </p:spPr>
        <p:txBody>
          <a:bodyPr wrap="none" rtlCol="0">
            <a:spAutoFit/>
          </a:bodyPr>
          <a:lstStyle/>
          <a:p>
            <a:r>
              <a:rPr lang="fr-FR" dirty="0">
                <a:latin typeface="Arial" panose="020B0604020202020204" pitchFamily="34" charset="0"/>
                <a:cs typeface="Arial" panose="020B0604020202020204" pitchFamily="34" charset="0"/>
              </a:rPr>
              <a:t>$user contient le login renseigné dans le formulaire par l’utilisateur.</a:t>
            </a:r>
          </a:p>
          <a:p>
            <a:r>
              <a:rPr lang="fr-FR" dirty="0">
                <a:latin typeface="Arial" panose="020B0604020202020204" pitchFamily="34" charset="0"/>
                <a:cs typeface="Arial" panose="020B0604020202020204" pitchFamily="34" charset="0"/>
              </a:rPr>
              <a:t>$</a:t>
            </a:r>
            <a:r>
              <a:rPr lang="fr-FR" dirty="0" err="1">
                <a:latin typeface="Arial" panose="020B0604020202020204" pitchFamily="34" charset="0"/>
                <a:cs typeface="Arial" panose="020B0604020202020204" pitchFamily="34" charset="0"/>
              </a:rPr>
              <a:t>mdp</a:t>
            </a:r>
            <a:r>
              <a:rPr lang="fr-FR" dirty="0">
                <a:latin typeface="Arial" panose="020B0604020202020204" pitchFamily="34" charset="0"/>
                <a:cs typeface="Arial" panose="020B0604020202020204" pitchFamily="34" charset="0"/>
              </a:rPr>
              <a:t> contient le mot de passe.</a:t>
            </a:r>
          </a:p>
          <a:p>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La requête SQL permettant de vérifier le login et le mot est la suivante :</a:t>
            </a:r>
          </a:p>
          <a:p>
            <a:endParaRPr lang="en-US" dirty="0"/>
          </a:p>
          <a:p>
            <a:pPr algn="ctr"/>
            <a:r>
              <a:rPr lang="en-US" sz="1600" dirty="0">
                <a:latin typeface="Miriam Fixed" panose="020B0509050101010101" pitchFamily="49" charset="-79"/>
                <a:cs typeface="Miriam Fixed" panose="020B0509050101010101" pitchFamily="49" charset="-79"/>
              </a:rPr>
              <a:t>select count(*) from user where user='$user' and </a:t>
            </a:r>
            <a:r>
              <a:rPr lang="en-US" sz="1600" dirty="0" err="1">
                <a:latin typeface="Miriam Fixed" panose="020B0509050101010101" pitchFamily="49" charset="-79"/>
                <a:cs typeface="Miriam Fixed" panose="020B0509050101010101" pitchFamily="49" charset="-79"/>
              </a:rPr>
              <a:t>mdp</a:t>
            </a:r>
            <a:r>
              <a:rPr lang="en-US" sz="1600" dirty="0">
                <a:latin typeface="Miriam Fixed" panose="020B0509050101010101" pitchFamily="49" charset="-79"/>
                <a:cs typeface="Miriam Fixed" panose="020B0509050101010101" pitchFamily="49" charset="-79"/>
              </a:rPr>
              <a:t>='$</a:t>
            </a:r>
            <a:r>
              <a:rPr lang="en-US" sz="1600" dirty="0" err="1">
                <a:latin typeface="Miriam Fixed" panose="020B0509050101010101" pitchFamily="49" charset="-79"/>
                <a:cs typeface="Miriam Fixed" panose="020B0509050101010101" pitchFamily="49" charset="-79"/>
              </a:rPr>
              <a:t>mdp</a:t>
            </a:r>
            <a:r>
              <a:rPr lang="en-US" sz="1600" dirty="0">
                <a:latin typeface="Miriam Fixed" panose="020B0509050101010101" pitchFamily="49" charset="-79"/>
                <a:cs typeface="Miriam Fixed" panose="020B0509050101010101" pitchFamily="49" charset="-79"/>
              </a:rPr>
              <a:t>'</a:t>
            </a:r>
          </a:p>
          <a:p>
            <a:endParaRPr lang="fr-FR" dirty="0"/>
          </a:p>
          <a:p>
            <a:r>
              <a:rPr lang="fr-FR" dirty="0">
                <a:latin typeface="Arial" panose="020B0604020202020204" pitchFamily="34" charset="0"/>
                <a:cs typeface="Arial" panose="020B0604020202020204" pitchFamily="34" charset="0"/>
              </a:rPr>
              <a:t>Ainsi, une requête légitime serait la suivante :</a:t>
            </a:r>
          </a:p>
          <a:p>
            <a:endParaRPr lang="fr-FR" dirty="0"/>
          </a:p>
          <a:p>
            <a:pPr algn="ctr"/>
            <a:r>
              <a:rPr lang="en-US" sz="1600" dirty="0">
                <a:latin typeface="Miriam Fixed" panose="020B0509050101010101" pitchFamily="49" charset="-79"/>
                <a:cs typeface="Miriam Fixed" panose="020B0509050101010101" pitchFamily="49" charset="-79"/>
              </a:rPr>
              <a:t>select count(*) from user where user='</a:t>
            </a:r>
            <a:r>
              <a:rPr lang="en-US" sz="1600" dirty="0" err="1">
                <a:latin typeface="Miriam Fixed" panose="020B0509050101010101" pitchFamily="49" charset="-79"/>
                <a:cs typeface="Miriam Fixed" panose="020B0509050101010101" pitchFamily="49" charset="-79"/>
              </a:rPr>
              <a:t>thomas</a:t>
            </a:r>
            <a:r>
              <a:rPr lang="en-US" sz="1600" dirty="0">
                <a:latin typeface="Miriam Fixed" panose="020B0509050101010101" pitchFamily="49" charset="-79"/>
                <a:cs typeface="Miriam Fixed" panose="020B0509050101010101" pitchFamily="49" charset="-79"/>
              </a:rPr>
              <a:t>' and </a:t>
            </a:r>
            <a:r>
              <a:rPr lang="en-US" sz="1600" dirty="0" err="1">
                <a:latin typeface="Miriam Fixed" panose="020B0509050101010101" pitchFamily="49" charset="-79"/>
                <a:cs typeface="Miriam Fixed" panose="020B0509050101010101" pitchFamily="49" charset="-79"/>
              </a:rPr>
              <a:t>mdp</a:t>
            </a:r>
            <a:r>
              <a:rPr lang="en-US" sz="1600" dirty="0">
                <a:latin typeface="Miriam Fixed" panose="020B0509050101010101" pitchFamily="49" charset="-79"/>
                <a:cs typeface="Miriam Fixed" panose="020B0509050101010101" pitchFamily="49" charset="-79"/>
              </a:rPr>
              <a:t>='cykUfl9an'</a:t>
            </a:r>
            <a:endParaRPr lang="fr-FR" sz="1600" dirty="0">
              <a:latin typeface="Miriam Fixed" panose="020B0509050101010101" pitchFamily="49" charset="-79"/>
              <a:cs typeface="Miriam Fixed" panose="020B0509050101010101" pitchFamily="49" charset="-79"/>
            </a:endParaRPr>
          </a:p>
          <a:p>
            <a:endParaRPr lang="fr-FR" dirty="0"/>
          </a:p>
        </p:txBody>
      </p:sp>
      <p:sp>
        <p:nvSpPr>
          <p:cNvPr id="12" name="ZoneTexte 11"/>
          <p:cNvSpPr txBox="1"/>
          <p:nvPr/>
        </p:nvSpPr>
        <p:spPr>
          <a:xfrm>
            <a:off x="457200" y="1460972"/>
            <a:ext cx="3714304" cy="369332"/>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Formulaire WEB :</a:t>
            </a:r>
          </a:p>
        </p:txBody>
      </p:sp>
    </p:spTree>
    <p:extLst>
      <p:ext uri="{BB962C8B-B14F-4D97-AF65-F5344CB8AC3E}">
        <p14:creationId xmlns:p14="http://schemas.microsoft.com/office/powerpoint/2010/main" val="4219705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Vocabulaire </a:t>
            </a:r>
          </a:p>
        </p:txBody>
      </p:sp>
      <p:sp>
        <p:nvSpPr>
          <p:cNvPr id="7" name="Espace réservé du contenu 2"/>
          <p:cNvSpPr>
            <a:spLocks noGrp="1"/>
          </p:cNvSpPr>
          <p:nvPr>
            <p:ph idx="1"/>
          </p:nvPr>
        </p:nvSpPr>
        <p:spPr>
          <a:xfrm>
            <a:off x="457200" y="1556792"/>
            <a:ext cx="8229600" cy="1080120"/>
          </a:xfrm>
        </p:spPr>
        <p:txBody>
          <a:bodyPr>
            <a:normAutofit/>
          </a:bodyPr>
          <a:lstStyle/>
          <a:p>
            <a:pPr marL="0" indent="0" algn="just">
              <a:buNone/>
            </a:pPr>
            <a:r>
              <a:rPr lang="fr-FR" sz="2000" dirty="0"/>
              <a:t>La cryptographie est une discipline consistant à manipuler des données de telle façon que les services suivants puissent être fournis :</a:t>
            </a:r>
          </a:p>
        </p:txBody>
      </p:sp>
      <p:sp>
        <p:nvSpPr>
          <p:cNvPr id="8" name="ZoneTexte 7"/>
          <p:cNvSpPr txBox="1"/>
          <p:nvPr/>
        </p:nvSpPr>
        <p:spPr>
          <a:xfrm>
            <a:off x="956018" y="2492896"/>
            <a:ext cx="4840118" cy="523220"/>
          </a:xfrm>
          <a:prstGeom prst="rect">
            <a:avLst/>
          </a:prstGeom>
          <a:noFill/>
        </p:spPr>
        <p:txBody>
          <a:bodyPr wrap="square" rtlCol="0">
            <a:spAutoFit/>
          </a:bodyPr>
          <a:lstStyle/>
          <a:p>
            <a:r>
              <a:rPr lang="fr-FR" sz="2800" b="1" u="sng" dirty="0">
                <a:solidFill>
                  <a:srgbClr val="943634"/>
                </a:solidFill>
                <a:latin typeface="Arial" panose="020B0604020202020204" pitchFamily="34" charset="0"/>
                <a:cs typeface="Arial" panose="020B0604020202020204" pitchFamily="34" charset="0"/>
              </a:rPr>
              <a:t>I</a:t>
            </a:r>
            <a:r>
              <a:rPr lang="fr-FR" dirty="0">
                <a:latin typeface="Arial" panose="020B0604020202020204" pitchFamily="34" charset="0"/>
                <a:cs typeface="Arial" panose="020B0604020202020204" pitchFamily="34" charset="0"/>
              </a:rPr>
              <a:t>ntégrité     </a:t>
            </a:r>
            <a:r>
              <a:rPr lang="fr-FR" sz="1600" dirty="0">
                <a:latin typeface="Arial" panose="020B0604020202020204" pitchFamily="34" charset="0"/>
                <a:cs typeface="Arial" panose="020B0604020202020204" pitchFamily="34" charset="0"/>
              </a:rPr>
              <a:t>(</a:t>
            </a:r>
            <a:r>
              <a:rPr lang="fr-FR" sz="1600" i="1" dirty="0" err="1">
                <a:latin typeface="Arial" panose="020B0604020202020204" pitchFamily="34" charset="0"/>
                <a:cs typeface="Arial" panose="020B0604020202020204" pitchFamily="34" charset="0"/>
              </a:rPr>
              <a:t>Integrity</a:t>
            </a:r>
            <a:r>
              <a:rPr lang="fr-FR" sz="1600"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
        <p:nvSpPr>
          <p:cNvPr id="9" name="ZoneTexte 8"/>
          <p:cNvSpPr txBox="1"/>
          <p:nvPr/>
        </p:nvSpPr>
        <p:spPr>
          <a:xfrm>
            <a:off x="929733" y="4023208"/>
            <a:ext cx="5154435" cy="523220"/>
          </a:xfrm>
          <a:prstGeom prst="rect">
            <a:avLst/>
          </a:prstGeom>
          <a:noFill/>
        </p:spPr>
        <p:txBody>
          <a:bodyPr wrap="square" rtlCol="0">
            <a:spAutoFit/>
          </a:bodyPr>
          <a:lstStyle/>
          <a:p>
            <a:r>
              <a:rPr lang="fr-FR" sz="2800" b="1" u="sng" dirty="0">
                <a:solidFill>
                  <a:srgbClr val="943634"/>
                </a:solidFill>
                <a:latin typeface="Arial" panose="020B0604020202020204" pitchFamily="34" charset="0"/>
                <a:cs typeface="Arial" panose="020B0604020202020204" pitchFamily="34" charset="0"/>
              </a:rPr>
              <a:t>C</a:t>
            </a:r>
            <a:r>
              <a:rPr lang="fr-FR" dirty="0">
                <a:latin typeface="Arial" panose="020B0604020202020204" pitchFamily="34" charset="0"/>
                <a:cs typeface="Arial" panose="020B0604020202020204" pitchFamily="34" charset="0"/>
              </a:rPr>
              <a:t>onfidentialité     </a:t>
            </a:r>
            <a:r>
              <a:rPr lang="fr-FR" sz="1600" dirty="0">
                <a:latin typeface="Arial" panose="020B0604020202020204" pitchFamily="34" charset="0"/>
                <a:cs typeface="Arial" panose="020B0604020202020204" pitchFamily="34" charset="0"/>
              </a:rPr>
              <a:t>(</a:t>
            </a:r>
            <a:r>
              <a:rPr lang="fr-FR" sz="1600" i="1" dirty="0" err="1">
                <a:latin typeface="Arial" panose="020B0604020202020204" pitchFamily="34" charset="0"/>
                <a:cs typeface="Arial" panose="020B0604020202020204" pitchFamily="34" charset="0"/>
              </a:rPr>
              <a:t>Confidentiality</a:t>
            </a:r>
            <a:r>
              <a:rPr lang="fr-FR" sz="1600" i="1"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
        <p:nvSpPr>
          <p:cNvPr id="10" name="ZoneTexte 9"/>
          <p:cNvSpPr txBox="1"/>
          <p:nvPr/>
        </p:nvSpPr>
        <p:spPr>
          <a:xfrm>
            <a:off x="1307435" y="2965154"/>
            <a:ext cx="7369021" cy="1077218"/>
          </a:xfrm>
          <a:prstGeom prst="rect">
            <a:avLst/>
          </a:prstGeom>
          <a:noFill/>
          <a:ln>
            <a:noFill/>
          </a:ln>
        </p:spPr>
        <p:txBody>
          <a:bodyPr wrap="square" rtlCol="0">
            <a:spAutoFit/>
          </a:bodyPr>
          <a:lstStyle/>
          <a:p>
            <a:pPr algn="just"/>
            <a:r>
              <a:rPr lang="fr-FR" sz="1600" dirty="0">
                <a:latin typeface="Arial" panose="020B0604020202020204" pitchFamily="34" charset="0"/>
                <a:cs typeface="Arial" panose="020B0604020202020204" pitchFamily="34" charset="0"/>
              </a:rPr>
              <a:t>Objectif : s’assurer que les données n’ont pas été modifiées sans autorisation.</a:t>
            </a:r>
          </a:p>
          <a:p>
            <a:pPr algn="just"/>
            <a:r>
              <a:rPr lang="fr-FR" sz="1600" dirty="0">
                <a:latin typeface="Arial" panose="020B0604020202020204" pitchFamily="34" charset="0"/>
                <a:cs typeface="Arial" panose="020B0604020202020204" pitchFamily="34" charset="0"/>
              </a:rPr>
              <a:t>Remarque : dans les faits, la cryptographie ne s’attache pas vraiment à empêcher une modification de données, mais plutôt à fournir un moyen sûr de détecter une modification malveillante.</a:t>
            </a:r>
          </a:p>
        </p:txBody>
      </p:sp>
      <p:sp>
        <p:nvSpPr>
          <p:cNvPr id="11" name="ZoneTexte 10"/>
          <p:cNvSpPr txBox="1"/>
          <p:nvPr/>
        </p:nvSpPr>
        <p:spPr>
          <a:xfrm>
            <a:off x="1288863" y="4546428"/>
            <a:ext cx="7518405" cy="338554"/>
          </a:xfrm>
          <a:prstGeom prst="rect">
            <a:avLst/>
          </a:prstGeom>
          <a:noFill/>
          <a:ln>
            <a:noFill/>
          </a:ln>
        </p:spPr>
        <p:txBody>
          <a:bodyPr wrap="none" rtlCol="0">
            <a:spAutoFit/>
          </a:bodyPr>
          <a:lstStyle/>
          <a:p>
            <a:pPr algn="just"/>
            <a:r>
              <a:rPr lang="fr-FR" sz="1600" dirty="0">
                <a:latin typeface="Arial" panose="020B0604020202020204" pitchFamily="34" charset="0"/>
                <a:cs typeface="Arial" panose="020B0604020202020204" pitchFamily="34" charset="0"/>
              </a:rPr>
              <a:t>Objectif : ne permettre l’accès aux données qu’aux seules personnes autorisées.</a:t>
            </a:r>
            <a:endParaRPr lang="fr-FR" sz="1600" dirty="0">
              <a:solidFill>
                <a:schemeClr val="tx2"/>
              </a:solidFill>
              <a:latin typeface="Arial" panose="020B0604020202020204" pitchFamily="34" charset="0"/>
              <a:cs typeface="Arial" panose="020B0604020202020204" pitchFamily="34" charset="0"/>
            </a:endParaRPr>
          </a:p>
        </p:txBody>
      </p:sp>
      <p:sp>
        <p:nvSpPr>
          <p:cNvPr id="12" name="ZoneTexte 11"/>
          <p:cNvSpPr txBox="1"/>
          <p:nvPr/>
        </p:nvSpPr>
        <p:spPr>
          <a:xfrm>
            <a:off x="901438" y="4978476"/>
            <a:ext cx="7785362" cy="523220"/>
          </a:xfrm>
          <a:prstGeom prst="rect">
            <a:avLst/>
          </a:prstGeom>
          <a:noFill/>
        </p:spPr>
        <p:txBody>
          <a:bodyPr wrap="square" rtlCol="0">
            <a:spAutoFit/>
          </a:bodyPr>
          <a:lstStyle/>
          <a:p>
            <a:r>
              <a:rPr lang="fr-FR" sz="2800" b="1" u="sng" dirty="0">
                <a:solidFill>
                  <a:srgbClr val="943634"/>
                </a:solidFill>
                <a:latin typeface="Arial" panose="020B0604020202020204" pitchFamily="34" charset="0"/>
                <a:cs typeface="Arial" panose="020B0604020202020204" pitchFamily="34" charset="0"/>
              </a:rPr>
              <a:t>P</a:t>
            </a:r>
            <a:r>
              <a:rPr lang="fr-FR" dirty="0">
                <a:latin typeface="Arial" panose="020B0604020202020204" pitchFamily="34" charset="0"/>
                <a:cs typeface="Arial" panose="020B0604020202020204" pitchFamily="34" charset="0"/>
              </a:rPr>
              <a:t>reuve (authentification et non-répudiation)     </a:t>
            </a:r>
            <a:r>
              <a:rPr lang="fr-FR" sz="1600" dirty="0">
                <a:latin typeface="Arial" panose="020B0604020202020204" pitchFamily="34" charset="0"/>
                <a:cs typeface="Arial" panose="020B0604020202020204" pitchFamily="34" charset="0"/>
              </a:rPr>
              <a:t>(</a:t>
            </a:r>
            <a:r>
              <a:rPr lang="fr-FR" sz="1600" i="1" dirty="0">
                <a:latin typeface="Arial" panose="020B0604020202020204" pitchFamily="34" charset="0"/>
                <a:cs typeface="Arial" panose="020B0604020202020204" pitchFamily="34" charset="0"/>
              </a:rPr>
              <a:t>Proof</a:t>
            </a:r>
            <a:r>
              <a:rPr lang="fr-FR" sz="1600"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
        <p:nvSpPr>
          <p:cNvPr id="13" name="ZoneTexte 12"/>
          <p:cNvSpPr txBox="1"/>
          <p:nvPr/>
        </p:nvSpPr>
        <p:spPr>
          <a:xfrm>
            <a:off x="1307435" y="5569056"/>
            <a:ext cx="7369021" cy="584775"/>
          </a:xfrm>
          <a:prstGeom prst="rect">
            <a:avLst/>
          </a:prstGeom>
          <a:noFill/>
          <a:ln>
            <a:noFill/>
          </a:ln>
        </p:spPr>
        <p:txBody>
          <a:bodyPr wrap="square" rtlCol="0">
            <a:spAutoFit/>
          </a:bodyPr>
          <a:lstStyle/>
          <a:p>
            <a:pPr algn="just"/>
            <a:r>
              <a:rPr lang="fr-FR" sz="1600" dirty="0">
                <a:latin typeface="Arial" panose="020B0604020202020204" pitchFamily="34" charset="0"/>
                <a:cs typeface="Arial" panose="020B0604020202020204" pitchFamily="34" charset="0"/>
              </a:rPr>
              <a:t>Objectif : fournir un moyen de preuve garantissant la véritable identité des entités ainsi que l’imputation de leurs actions.</a:t>
            </a:r>
          </a:p>
        </p:txBody>
      </p:sp>
    </p:spTree>
    <p:extLst>
      <p:ext uri="{BB962C8B-B14F-4D97-AF65-F5344CB8AC3E}">
        <p14:creationId xmlns:p14="http://schemas.microsoft.com/office/powerpoint/2010/main" val="34132573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
        <p:nvSpPr>
          <p:cNvPr id="7" name="ZoneTexte 6"/>
          <p:cNvSpPr txBox="1"/>
          <p:nvPr/>
        </p:nvSpPr>
        <p:spPr>
          <a:xfrm>
            <a:off x="415999" y="3140968"/>
            <a:ext cx="8692505" cy="3093154"/>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Mais que se passe-t-il si un attaquant rentre précisément les chaines de caractères suivantes ?</a:t>
            </a:r>
          </a:p>
          <a:p>
            <a:r>
              <a:rPr lang="fr-FR" dirty="0">
                <a:latin typeface="Arial" panose="020B0604020202020204" pitchFamily="34" charset="0"/>
                <a:cs typeface="Arial" panose="020B0604020202020204" pitchFamily="34" charset="0"/>
              </a:rPr>
              <a:t>Login :		</a:t>
            </a:r>
            <a:r>
              <a:rPr lang="fr-FR" dirty="0">
                <a:latin typeface="Miriam Fixed" panose="020B0509050101010101" pitchFamily="49" charset="-79"/>
                <a:cs typeface="Miriam Fixed" panose="020B0509050101010101" pitchFamily="49" charset="-79"/>
              </a:rPr>
              <a:t>azerty</a:t>
            </a:r>
          </a:p>
          <a:p>
            <a:r>
              <a:rPr lang="fr-FR" dirty="0">
                <a:latin typeface="Arial" panose="020B0604020202020204" pitchFamily="34" charset="0"/>
                <a:cs typeface="Arial" panose="020B0604020202020204" pitchFamily="34" charset="0"/>
              </a:rPr>
              <a:t>Mot de passe : 	</a:t>
            </a:r>
            <a:r>
              <a:rPr lang="fr-FR" b="1" dirty="0" err="1">
                <a:latin typeface="Miriam Fixed" panose="020B0509050101010101" pitchFamily="49" charset="-79"/>
                <a:cs typeface="Miriam Fixed" panose="020B0509050101010101" pitchFamily="49" charset="-79"/>
              </a:rPr>
              <a:t>abcd</a:t>
            </a:r>
            <a:r>
              <a:rPr lang="fr-FR" b="1" dirty="0">
                <a:latin typeface="Miriam Fixed" panose="020B0509050101010101" pitchFamily="49" charset="-79"/>
                <a:cs typeface="Miriam Fixed" panose="020B0509050101010101" pitchFamily="49" charset="-79"/>
              </a:rPr>
              <a:t>' or 1=1/*</a:t>
            </a:r>
          </a:p>
          <a:p>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La requête SQL </a:t>
            </a:r>
            <a:r>
              <a:rPr lang="en-US" sz="1500" dirty="0">
                <a:latin typeface="Miriam Fixed" panose="020B0509050101010101" pitchFamily="49" charset="-79"/>
                <a:cs typeface="Miriam Fixed" panose="020B0509050101010101" pitchFamily="49" charset="-79"/>
              </a:rPr>
              <a:t>select count(*) from user where user='$user' and </a:t>
            </a:r>
            <a:r>
              <a:rPr lang="en-US" sz="1500" dirty="0" err="1">
                <a:latin typeface="Miriam Fixed" panose="020B0509050101010101" pitchFamily="49" charset="-79"/>
                <a:cs typeface="Miriam Fixed" panose="020B0509050101010101" pitchFamily="49" charset="-79"/>
              </a:rPr>
              <a:t>mdp</a:t>
            </a:r>
            <a:r>
              <a:rPr lang="en-US" sz="1500" dirty="0">
                <a:latin typeface="Miriam Fixed" panose="020B0509050101010101" pitchFamily="49" charset="-79"/>
                <a:cs typeface="Miriam Fixed" panose="020B0509050101010101" pitchFamily="49" charset="-79"/>
              </a:rPr>
              <a:t>='$</a:t>
            </a:r>
            <a:r>
              <a:rPr lang="en-US" sz="1500" dirty="0" err="1">
                <a:latin typeface="Miriam Fixed" panose="020B0509050101010101" pitchFamily="49" charset="-79"/>
                <a:cs typeface="Miriam Fixed" panose="020B0509050101010101" pitchFamily="49" charset="-79"/>
              </a:rPr>
              <a:t>mdp</a:t>
            </a:r>
            <a:r>
              <a:rPr lang="en-US" sz="1500" dirty="0">
                <a:latin typeface="Miriam Fixed" panose="020B0509050101010101" pitchFamily="49" charset="-79"/>
                <a:cs typeface="Miriam Fixed" panose="020B0509050101010101" pitchFamily="49" charset="-79"/>
              </a:rPr>
              <a:t>'</a:t>
            </a:r>
          </a:p>
          <a:p>
            <a:endParaRPr lang="fr-FR" dirty="0"/>
          </a:p>
          <a:p>
            <a:r>
              <a:rPr lang="fr-FR" dirty="0">
                <a:latin typeface="Arial" panose="020B0604020202020204" pitchFamily="34" charset="0"/>
                <a:cs typeface="Arial" panose="020B0604020202020204" pitchFamily="34" charset="0"/>
              </a:rPr>
              <a:t>devient donc :</a:t>
            </a:r>
          </a:p>
          <a:p>
            <a:endParaRPr lang="fr-FR" dirty="0"/>
          </a:p>
          <a:p>
            <a:pPr algn="ctr"/>
            <a:r>
              <a:rPr lang="en-US" sz="1500" dirty="0">
                <a:latin typeface="Miriam Fixed" panose="020B0509050101010101" pitchFamily="49" charset="-79"/>
                <a:cs typeface="Miriam Fixed" panose="020B0509050101010101" pitchFamily="49" charset="-79"/>
              </a:rPr>
              <a:t>select count(*) from user where user='</a:t>
            </a:r>
            <a:r>
              <a:rPr lang="en-US" sz="1500" dirty="0" err="1">
                <a:latin typeface="Miriam Fixed" panose="020B0509050101010101" pitchFamily="49" charset="-79"/>
                <a:cs typeface="Miriam Fixed" panose="020B0509050101010101" pitchFamily="49" charset="-79"/>
              </a:rPr>
              <a:t>azerty</a:t>
            </a:r>
            <a:r>
              <a:rPr lang="en-US" sz="1500" dirty="0">
                <a:latin typeface="Miriam Fixed" panose="020B0509050101010101" pitchFamily="49" charset="-79"/>
                <a:cs typeface="Miriam Fixed" panose="020B0509050101010101" pitchFamily="49" charset="-79"/>
              </a:rPr>
              <a:t>' and </a:t>
            </a:r>
            <a:r>
              <a:rPr lang="en-US" sz="1500" dirty="0" err="1">
                <a:latin typeface="Miriam Fixed" panose="020B0509050101010101" pitchFamily="49" charset="-79"/>
                <a:cs typeface="Miriam Fixed" panose="020B0509050101010101" pitchFamily="49" charset="-79"/>
              </a:rPr>
              <a:t>mdp</a:t>
            </a:r>
            <a:r>
              <a:rPr lang="en-US" sz="1500" dirty="0">
                <a:latin typeface="Miriam Fixed" panose="020B0509050101010101" pitchFamily="49" charset="-79"/>
                <a:cs typeface="Miriam Fixed" panose="020B0509050101010101" pitchFamily="49" charset="-79"/>
              </a:rPr>
              <a:t>='</a:t>
            </a:r>
            <a:r>
              <a:rPr lang="en-US" sz="1500" dirty="0" err="1">
                <a:latin typeface="Miriam Fixed" panose="020B0509050101010101" pitchFamily="49" charset="-79"/>
                <a:cs typeface="Miriam Fixed" panose="020B0509050101010101" pitchFamily="49" charset="-79"/>
              </a:rPr>
              <a:t>abcd</a:t>
            </a:r>
            <a:r>
              <a:rPr lang="en-US" sz="1500" dirty="0">
                <a:latin typeface="Miriam Fixed" panose="020B0509050101010101" pitchFamily="49" charset="-79"/>
                <a:cs typeface="Miriam Fixed" panose="020B0509050101010101" pitchFamily="49" charset="-79"/>
              </a:rPr>
              <a:t>' or 1=1/*'</a:t>
            </a:r>
            <a:endParaRPr lang="fr-FR" sz="1500" dirty="0">
              <a:latin typeface="Miriam Fixed" panose="020B0509050101010101" pitchFamily="49" charset="-79"/>
              <a:cs typeface="Miriam Fixed" panose="020B0509050101010101" pitchFamily="49" charset="-79"/>
            </a:endParaRPr>
          </a:p>
          <a:p>
            <a:endParaRPr lang="fr-FR" dirty="0"/>
          </a:p>
        </p:txBody>
      </p:sp>
      <p:sp>
        <p:nvSpPr>
          <p:cNvPr id="8" name="Accolade ouvrante 7"/>
          <p:cNvSpPr/>
          <p:nvPr/>
        </p:nvSpPr>
        <p:spPr>
          <a:xfrm rot="16200000">
            <a:off x="6323261" y="4028131"/>
            <a:ext cx="169889" cy="3960440"/>
          </a:xfrm>
          <a:prstGeom prst="leftBrace">
            <a:avLst>
              <a:gd name="adj1" fmla="val 0"/>
              <a:gd name="adj2" fmla="val 50000"/>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ZoneTexte 8"/>
          <p:cNvSpPr txBox="1"/>
          <p:nvPr/>
        </p:nvSpPr>
        <p:spPr>
          <a:xfrm>
            <a:off x="4644008" y="6021288"/>
            <a:ext cx="3672408" cy="369332"/>
          </a:xfrm>
          <a:prstGeom prst="rect">
            <a:avLst/>
          </a:prstGeom>
          <a:noFill/>
        </p:spPr>
        <p:txBody>
          <a:bodyPr wrap="square" rtlCol="0">
            <a:spAutoFit/>
          </a:bodyPr>
          <a:lstStyle/>
          <a:p>
            <a:r>
              <a:rPr lang="fr-FR" dirty="0">
                <a:solidFill>
                  <a:srgbClr val="922B3C"/>
                </a:solidFill>
                <a:latin typeface="Arial" panose="020B0604020202020204" pitchFamily="34" charset="0"/>
                <a:cs typeface="Arial" panose="020B0604020202020204" pitchFamily="34" charset="0"/>
              </a:rPr>
              <a:t>Cette condition est toujours vraie !</a:t>
            </a:r>
          </a:p>
        </p:txBody>
      </p:sp>
      <p:sp>
        <p:nvSpPr>
          <p:cNvPr id="10" name="Rectangle à coins arrondis 9"/>
          <p:cNvSpPr/>
          <p:nvPr/>
        </p:nvSpPr>
        <p:spPr>
          <a:xfrm>
            <a:off x="4644008" y="2224710"/>
            <a:ext cx="3528392" cy="504056"/>
          </a:xfrm>
          <a:prstGeom prst="roundRect">
            <a:avLst>
              <a:gd name="adj" fmla="val 1550"/>
            </a:avLst>
          </a:prstGeom>
          <a:solidFill>
            <a:schemeClr val="tx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latin typeface="Arial" panose="020B0604020202020204" pitchFamily="34" charset="0"/>
                <a:cs typeface="Arial" panose="020B0604020202020204" pitchFamily="34" charset="0"/>
              </a:rPr>
              <a:t>Connexion</a:t>
            </a:r>
          </a:p>
        </p:txBody>
      </p:sp>
      <p:sp>
        <p:nvSpPr>
          <p:cNvPr id="11" name="Rectangle à coins arrondis 10"/>
          <p:cNvSpPr/>
          <p:nvPr/>
        </p:nvSpPr>
        <p:spPr>
          <a:xfrm>
            <a:off x="6444208" y="1648646"/>
            <a:ext cx="1728192" cy="504056"/>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solidFill>
                  <a:schemeClr val="tx2"/>
                </a:solidFill>
                <a:latin typeface="Arial" panose="020B0604020202020204" pitchFamily="34" charset="0"/>
                <a:cs typeface="Arial" panose="020B0604020202020204" pitchFamily="34" charset="0"/>
              </a:rPr>
              <a:t>Mot de passe</a:t>
            </a:r>
          </a:p>
        </p:txBody>
      </p:sp>
      <p:sp>
        <p:nvSpPr>
          <p:cNvPr id="12" name="ZoneTexte 11"/>
          <p:cNvSpPr txBox="1"/>
          <p:nvPr/>
        </p:nvSpPr>
        <p:spPr>
          <a:xfrm>
            <a:off x="521804" y="2062589"/>
            <a:ext cx="4092092" cy="646331"/>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Entrez votre identifiant et votre mot de passe puis cliquez sur Connexion.</a:t>
            </a:r>
          </a:p>
        </p:txBody>
      </p:sp>
      <p:sp>
        <p:nvSpPr>
          <p:cNvPr id="13" name="Rectangle à coins arrondis 12"/>
          <p:cNvSpPr/>
          <p:nvPr/>
        </p:nvSpPr>
        <p:spPr>
          <a:xfrm>
            <a:off x="4644008" y="1648646"/>
            <a:ext cx="1728192" cy="504056"/>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a:solidFill>
                  <a:schemeClr val="tx2"/>
                </a:solidFill>
                <a:latin typeface="Arial" panose="020B0604020202020204" pitchFamily="34" charset="0"/>
                <a:cs typeface="Arial" panose="020B0604020202020204" pitchFamily="34" charset="0"/>
              </a:rPr>
              <a:t>Login</a:t>
            </a:r>
          </a:p>
        </p:txBody>
      </p:sp>
      <p:sp>
        <p:nvSpPr>
          <p:cNvPr id="14" name="ZoneTexte 13"/>
          <p:cNvSpPr txBox="1"/>
          <p:nvPr/>
        </p:nvSpPr>
        <p:spPr>
          <a:xfrm>
            <a:off x="457200" y="1475492"/>
            <a:ext cx="3714304" cy="369332"/>
          </a:xfrm>
          <a:prstGeom prst="rect">
            <a:avLst/>
          </a:prstGeom>
          <a:noFill/>
        </p:spPr>
        <p:txBody>
          <a:bodyPr wrap="square" rtlCol="0">
            <a:spAutoFit/>
          </a:bodyPr>
          <a:lstStyle/>
          <a:p>
            <a:r>
              <a:rPr lang="fr-FR" dirty="0">
                <a:latin typeface="Arial" panose="020B0604020202020204" pitchFamily="34" charset="0"/>
                <a:cs typeface="Arial" panose="020B0604020202020204" pitchFamily="34" charset="0"/>
              </a:rPr>
              <a:t>Formulaire WEB :</a:t>
            </a:r>
          </a:p>
        </p:txBody>
      </p:sp>
    </p:spTree>
    <p:extLst>
      <p:ext uri="{BB962C8B-B14F-4D97-AF65-F5344CB8AC3E}">
        <p14:creationId xmlns:p14="http://schemas.microsoft.com/office/powerpoint/2010/main" val="2771342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La sécurité des applications web</a:t>
            </a:r>
          </a:p>
        </p:txBody>
      </p:sp>
      <p:sp>
        <p:nvSpPr>
          <p:cNvPr id="3" name="Espace réservé du contenu 2"/>
          <p:cNvSpPr>
            <a:spLocks noGrp="1"/>
          </p:cNvSpPr>
          <p:nvPr>
            <p:ph idx="1"/>
          </p:nvPr>
        </p:nvSpPr>
        <p:spPr/>
        <p:txBody>
          <a:bodyPr/>
          <a:lstStyle/>
          <a:p>
            <a:r>
              <a:rPr lang="fr-FR" sz="2000" dirty="0"/>
              <a:t>La condition étant toujours vraie, la requête est donc toujours valide, quel que soit le mot de passe renseigné par l’attaquant !</a:t>
            </a:r>
          </a:p>
          <a:p>
            <a:pPr lvl="1"/>
            <a:r>
              <a:rPr lang="fr-FR" sz="1600" dirty="0"/>
              <a:t>Les caractères /* sont utilisés pour ignorer la fin de la requête légitime.</a:t>
            </a:r>
          </a:p>
          <a:p>
            <a:pPr marL="0" indent="0">
              <a:buNone/>
            </a:pPr>
            <a:endParaRPr lang="fr-FR" sz="700" dirty="0"/>
          </a:p>
          <a:p>
            <a:r>
              <a:rPr lang="fr-FR" sz="2000" dirty="0"/>
              <a:t>La faiblesse réside ici dans le code applicatif : les </a:t>
            </a:r>
            <a:r>
              <a:rPr lang="fr-FR" sz="2000" b="1" dirty="0">
                <a:solidFill>
                  <a:srgbClr val="922B3C"/>
                </a:solidFill>
              </a:rPr>
              <a:t>données</a:t>
            </a:r>
            <a:r>
              <a:rPr lang="fr-FR" sz="2000" dirty="0">
                <a:solidFill>
                  <a:srgbClr val="922B3C"/>
                </a:solidFill>
              </a:rPr>
              <a:t> </a:t>
            </a:r>
            <a:r>
              <a:rPr lang="fr-FR" sz="2000" dirty="0"/>
              <a:t>renseignées par l’utilisateur (i.e. un attaquant dans notre scénario) </a:t>
            </a:r>
            <a:r>
              <a:rPr lang="fr-FR" sz="2000" b="1" dirty="0">
                <a:solidFill>
                  <a:srgbClr val="922B3C"/>
                </a:solidFill>
              </a:rPr>
              <a:t>ne sont pas vérifiées/validées ;</a:t>
            </a:r>
            <a:r>
              <a:rPr lang="fr-FR" sz="2000" dirty="0"/>
              <a:t> elles sont au contraire utilisées telles quelles sans aucune vérification préalable qu’elles sont « inoffensives </a:t>
            </a:r>
            <a:r>
              <a:rPr lang="fr-FR" sz="1800" dirty="0"/>
              <a:t>»</a:t>
            </a:r>
          </a:p>
          <a:p>
            <a:pPr marL="0" indent="0">
              <a:buNone/>
            </a:pPr>
            <a:endParaRPr lang="fr-FR" sz="800" dirty="0"/>
          </a:p>
          <a:p>
            <a:r>
              <a:rPr lang="fr-FR" sz="2000" dirty="0"/>
              <a:t>Comment s’en protéger ?</a:t>
            </a:r>
          </a:p>
          <a:p>
            <a:pPr lvl="1"/>
            <a:r>
              <a:rPr lang="fr-FR" sz="1600" b="1" dirty="0">
                <a:solidFill>
                  <a:srgbClr val="922B3C"/>
                </a:solidFill>
              </a:rPr>
              <a:t>Valider systématiquement chaque donnée </a:t>
            </a:r>
            <a:r>
              <a:rPr lang="fr-FR" sz="1600" dirty="0"/>
              <a:t>extérieure avant de l’utiliser ;</a:t>
            </a:r>
          </a:p>
          <a:p>
            <a:pPr lvl="1"/>
            <a:r>
              <a:rPr lang="fr-FR" sz="1600" dirty="0"/>
              <a:t>Recourir à des requêtes préparées (connues sous le nom de « </a:t>
            </a:r>
            <a:r>
              <a:rPr lang="fr-FR" sz="1600" b="1" dirty="0" err="1">
                <a:solidFill>
                  <a:srgbClr val="922B3C"/>
                </a:solidFill>
              </a:rPr>
              <a:t>prepared</a:t>
            </a:r>
            <a:r>
              <a:rPr lang="fr-FR" sz="1600" b="1" dirty="0">
                <a:solidFill>
                  <a:srgbClr val="922B3C"/>
                </a:solidFill>
              </a:rPr>
              <a:t> </a:t>
            </a:r>
            <a:r>
              <a:rPr lang="fr-FR" sz="1600" b="1" dirty="0" err="1">
                <a:solidFill>
                  <a:srgbClr val="922B3C"/>
                </a:solidFill>
              </a:rPr>
              <a:t>statements</a:t>
            </a:r>
            <a:r>
              <a:rPr lang="fr-FR" sz="1600" dirty="0"/>
              <a:t> »), qui ont l’avantage d’être plus résistantes aux injections ;</a:t>
            </a:r>
          </a:p>
          <a:p>
            <a:pPr lvl="1"/>
            <a:r>
              <a:rPr lang="fr-FR" sz="1600" dirty="0"/>
              <a:t>D’une façon générale, </a:t>
            </a:r>
            <a:r>
              <a:rPr lang="fr-FR" sz="1600" b="1" dirty="0">
                <a:solidFill>
                  <a:srgbClr val="922B3C"/>
                </a:solidFill>
              </a:rPr>
              <a:t>respecter les bonnes pratiques de développement </a:t>
            </a:r>
            <a:r>
              <a:rPr lang="fr-FR" sz="1600" dirty="0"/>
              <a:t>recommandées par l’industrie concernant le code PHP, Java, etc.</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Injection SQL</a:t>
            </a:r>
          </a:p>
        </p:txBody>
      </p:sp>
    </p:spTree>
    <p:extLst>
      <p:ext uri="{BB962C8B-B14F-4D97-AF65-F5344CB8AC3E}">
        <p14:creationId xmlns:p14="http://schemas.microsoft.com/office/powerpoint/2010/main" val="7835111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r>
              <a:rPr lang="fr-FR" dirty="0"/>
              <a:t>Merci de votre attention</a:t>
            </a:r>
          </a:p>
        </p:txBody>
      </p:sp>
      <p:sp>
        <p:nvSpPr>
          <p:cNvPr id="4" name="ZoneTexte 3">
            <a:extLst>
              <a:ext uri="{FF2B5EF4-FFF2-40B4-BE49-F238E27FC236}">
                <a16:creationId xmlns:a16="http://schemas.microsoft.com/office/drawing/2014/main" id="{96DF7E21-47CD-02A0-381D-4DF4A9A9942D}"/>
              </a:ext>
            </a:extLst>
          </p:cNvPr>
          <p:cNvSpPr txBox="1"/>
          <p:nvPr/>
        </p:nvSpPr>
        <p:spPr>
          <a:xfrm>
            <a:off x="251520" y="5373216"/>
            <a:ext cx="8568952" cy="592470"/>
          </a:xfrm>
          <a:prstGeom prst="rect">
            <a:avLst/>
          </a:prstGeom>
          <a:noFill/>
        </p:spPr>
        <p:txBody>
          <a:bodyPr wrap="square">
            <a:spAutoFit/>
          </a:bodyPr>
          <a:lstStyle/>
          <a:p>
            <a:r>
              <a:rPr lang="fr-FR" sz="1100" dirty="0"/>
              <a:t>Document adapté par François </a:t>
            </a:r>
            <a:r>
              <a:rPr lang="fr-FR" sz="1100" dirty="0" err="1"/>
              <a:t>Lacomme</a:t>
            </a:r>
            <a:r>
              <a:rPr lang="fr-FR" sz="1100" dirty="0"/>
              <a:t> pour SEC105 - Architectures et bonnes pratiques de la sécurité des réseaux, des systèmes, des données et des applications.</a:t>
            </a:r>
            <a:br>
              <a:rPr lang="fr-FR" sz="1200" dirty="0"/>
            </a:br>
            <a:r>
              <a:rPr lang="fr-FR" sz="1000" i="1" dirty="0"/>
              <a:t>OFA Millau – Licence Informatique et Concepteur Architecte Informatique (toutes spécialités)</a:t>
            </a:r>
            <a:endParaRPr lang="fr-FR" sz="1200" i="1" dirty="0"/>
          </a:p>
        </p:txBody>
      </p:sp>
      <p:sp>
        <p:nvSpPr>
          <p:cNvPr id="2" name="Espace réservé de la date 1">
            <a:extLst>
              <a:ext uri="{FF2B5EF4-FFF2-40B4-BE49-F238E27FC236}">
                <a16:creationId xmlns:a16="http://schemas.microsoft.com/office/drawing/2014/main" id="{1A110C9D-5940-A03A-31BF-18583AF142C7}"/>
              </a:ext>
            </a:extLst>
          </p:cNvPr>
          <p:cNvSpPr>
            <a:spLocks noGrp="1"/>
          </p:cNvSpPr>
          <p:nvPr>
            <p:ph type="dt" sz="half" idx="10"/>
          </p:nvPr>
        </p:nvSpPr>
        <p:spPr/>
        <p:txBody>
          <a:bodyPr/>
          <a:lstStyle/>
          <a:p>
            <a:pPr>
              <a:defRPr/>
            </a:pPr>
            <a:r>
              <a:rPr lang="fr-FR" dirty="0"/>
              <a:t>21/01/2025</a:t>
            </a:r>
          </a:p>
        </p:txBody>
      </p:sp>
    </p:spTree>
    <p:extLst>
      <p:ext uri="{BB962C8B-B14F-4D97-AF65-F5344CB8AC3E}">
        <p14:creationId xmlns:p14="http://schemas.microsoft.com/office/powerpoint/2010/main" val="3829935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Vocabulaire </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3473" y="2060848"/>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3873" y="2060848"/>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8" descr="12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6236416" y="2197053"/>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19" descr="exec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6372125" y="2260448"/>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Connecteur droit avec flèche 10"/>
          <p:cNvCxnSpPr/>
          <p:nvPr/>
        </p:nvCxnSpPr>
        <p:spPr>
          <a:xfrm>
            <a:off x="5436096" y="2656529"/>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7237809" y="2678152"/>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contenu 2"/>
          <p:cNvSpPr txBox="1">
            <a:spLocks/>
          </p:cNvSpPr>
          <p:nvPr/>
        </p:nvSpPr>
        <p:spPr>
          <a:xfrm>
            <a:off x="254125" y="2085664"/>
            <a:ext cx="3959348" cy="15593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Chiffrer  </a:t>
            </a:r>
            <a:r>
              <a:rPr lang="fr-FR" sz="1400" b="1" i="1" dirty="0">
                <a:solidFill>
                  <a:srgbClr val="943634"/>
                </a:solidFill>
                <a:latin typeface="Arial" panose="020B0604020202020204" pitchFamily="34" charset="0"/>
                <a:cs typeface="Arial" panose="020B0604020202020204" pitchFamily="34" charset="0"/>
              </a:rPr>
              <a:t>(to </a:t>
            </a:r>
            <a:r>
              <a:rPr lang="fr-FR" sz="1400" b="1" i="1" dirty="0" err="1">
                <a:solidFill>
                  <a:srgbClr val="943634"/>
                </a:solidFill>
                <a:latin typeface="Arial" panose="020B0604020202020204" pitchFamily="34" charset="0"/>
                <a:cs typeface="Arial" panose="020B0604020202020204" pitchFamily="34" charset="0"/>
              </a:rPr>
              <a:t>encrypt</a:t>
            </a:r>
            <a:r>
              <a:rPr lang="fr-FR" sz="1400" b="1" i="1" dirty="0">
                <a:solidFill>
                  <a:srgbClr val="943634"/>
                </a:solidFill>
                <a:latin typeface="Arial" panose="020B0604020202020204" pitchFamily="34" charset="0"/>
                <a:cs typeface="Arial" panose="020B0604020202020204" pitchFamily="34" charset="0"/>
              </a:rPr>
              <a:t>)</a:t>
            </a:r>
          </a:p>
          <a:p>
            <a:pPr marL="0" indent="0">
              <a:buNone/>
            </a:pPr>
            <a:r>
              <a:rPr lang="fr-FR" sz="1600" dirty="0">
                <a:latin typeface="Arial" panose="020B0604020202020204" pitchFamily="34" charset="0"/>
                <a:cs typeface="Arial" panose="020B0604020202020204" pitchFamily="34" charset="0"/>
              </a:rPr>
              <a:t>Transformer une donnée de telle façon qu’elle devienne incompréhensible. Seules les entités autorisées pourront comprendre cette donnée chiffrée.</a:t>
            </a:r>
            <a:endParaRPr lang="fr-FR" sz="1200" dirty="0">
              <a:latin typeface="Arial" panose="020B0604020202020204" pitchFamily="34" charset="0"/>
              <a:cs typeface="Arial" panose="020B0604020202020204" pitchFamily="34" charset="0"/>
            </a:endParaRPr>
          </a:p>
        </p:txBody>
      </p:sp>
      <p:pic>
        <p:nvPicPr>
          <p:cNvPr id="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3873" y="4150593"/>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960" y="4150593"/>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8" descr="12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6234903" y="4286798"/>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19" descr="exec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6370612" y="4350193"/>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Connecteur droit avec flèche 17"/>
          <p:cNvCxnSpPr/>
          <p:nvPr/>
        </p:nvCxnSpPr>
        <p:spPr>
          <a:xfrm>
            <a:off x="5434583" y="4746274"/>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7236296" y="4767897"/>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Espace réservé du contenu 2"/>
          <p:cNvSpPr txBox="1">
            <a:spLocks/>
          </p:cNvSpPr>
          <p:nvPr/>
        </p:nvSpPr>
        <p:spPr>
          <a:xfrm>
            <a:off x="251520" y="4101889"/>
            <a:ext cx="3960440" cy="15593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Déchiffrer  </a:t>
            </a:r>
            <a:r>
              <a:rPr lang="fr-FR" sz="1400" b="1" i="1" dirty="0">
                <a:solidFill>
                  <a:srgbClr val="943634"/>
                </a:solidFill>
                <a:latin typeface="Arial" panose="020B0604020202020204" pitchFamily="34" charset="0"/>
                <a:cs typeface="Arial" panose="020B0604020202020204" pitchFamily="34" charset="0"/>
              </a:rPr>
              <a:t>(to </a:t>
            </a:r>
            <a:r>
              <a:rPr lang="fr-FR" sz="1400" b="1" i="1" dirty="0" err="1">
                <a:solidFill>
                  <a:srgbClr val="943634"/>
                </a:solidFill>
                <a:latin typeface="Arial" panose="020B0604020202020204" pitchFamily="34" charset="0"/>
                <a:cs typeface="Arial" panose="020B0604020202020204" pitchFamily="34" charset="0"/>
              </a:rPr>
              <a:t>decrypt</a:t>
            </a:r>
            <a:r>
              <a:rPr lang="fr-FR" sz="1400" b="1" i="1" dirty="0">
                <a:solidFill>
                  <a:srgbClr val="943634"/>
                </a:solidFill>
                <a:latin typeface="Arial" panose="020B0604020202020204" pitchFamily="34" charset="0"/>
                <a:cs typeface="Arial" panose="020B0604020202020204" pitchFamily="34" charset="0"/>
              </a:rPr>
              <a:t>)</a:t>
            </a:r>
          </a:p>
          <a:p>
            <a:pPr marL="0" indent="0">
              <a:buNone/>
            </a:pPr>
            <a:r>
              <a:rPr lang="fr-FR" sz="1600" dirty="0">
                <a:latin typeface="Arial" panose="020B0604020202020204" pitchFamily="34" charset="0"/>
                <a:cs typeface="Arial" panose="020B0604020202020204" pitchFamily="34" charset="0"/>
              </a:rPr>
              <a:t>Transformer une donnée précédemment chiffrée pour reconstituer la donnée d’origine. Seules les entités autorisées ont la capacité de procéder à cette action.</a:t>
            </a:r>
          </a:p>
          <a:p>
            <a:pPr marL="0" indent="0">
              <a:buNone/>
            </a:pPr>
            <a:endParaRPr lang="fr-FR" sz="1200" dirty="0">
              <a:latin typeface="Arial" panose="020B0604020202020204" pitchFamily="34" charset="0"/>
              <a:cs typeface="Arial" panose="020B0604020202020204" pitchFamily="34" charset="0"/>
            </a:endParaRPr>
          </a:p>
        </p:txBody>
      </p:sp>
      <p:sp>
        <p:nvSpPr>
          <p:cNvPr id="21" name="Espace réservé du contenu 2"/>
          <p:cNvSpPr txBox="1">
            <a:spLocks/>
          </p:cNvSpPr>
          <p:nvPr/>
        </p:nvSpPr>
        <p:spPr>
          <a:xfrm>
            <a:off x="5655136" y="5569393"/>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Recours à un algorithme et à une clé cryptographique.</a:t>
            </a:r>
          </a:p>
          <a:p>
            <a:pPr marL="0" indent="0" algn="ctr">
              <a:buNone/>
            </a:pPr>
            <a:endParaRPr lang="fr-FR" sz="1300"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E1862539-C98F-21ED-1329-E835472652F5}"/>
              </a:ext>
            </a:extLst>
          </p:cNvPr>
          <p:cNvSpPr txBox="1">
            <a:spLocks/>
          </p:cNvSpPr>
          <p:nvPr/>
        </p:nvSpPr>
        <p:spPr>
          <a:xfrm>
            <a:off x="3780664" y="5550351"/>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Cryptogramme</a:t>
            </a:r>
          </a:p>
          <a:p>
            <a:pPr marL="0" indent="0" algn="ctr">
              <a:buNone/>
            </a:pPr>
            <a:r>
              <a:rPr lang="fr-FR" sz="1200" i="1" dirty="0" err="1">
                <a:latin typeface="Arial" panose="020B0604020202020204" pitchFamily="34" charset="0"/>
                <a:cs typeface="Arial" panose="020B0604020202020204" pitchFamily="34" charset="0"/>
              </a:rPr>
              <a:t>Cyphertext</a:t>
            </a:r>
            <a:endParaRPr lang="fr-FR" sz="1300" dirty="0">
              <a:latin typeface="Arial" panose="020B0604020202020204" pitchFamily="34" charset="0"/>
              <a:cs typeface="Arial" panose="020B0604020202020204" pitchFamily="34" charset="0"/>
            </a:endParaRPr>
          </a:p>
        </p:txBody>
      </p:sp>
      <p:sp>
        <p:nvSpPr>
          <p:cNvPr id="22" name="Espace réservé du contenu 2">
            <a:extLst>
              <a:ext uri="{FF2B5EF4-FFF2-40B4-BE49-F238E27FC236}">
                <a16:creationId xmlns:a16="http://schemas.microsoft.com/office/drawing/2014/main" id="{E47A3B08-8F42-7582-8040-EE38D9C89816}"/>
              </a:ext>
            </a:extLst>
          </p:cNvPr>
          <p:cNvSpPr txBox="1">
            <a:spLocks/>
          </p:cNvSpPr>
          <p:nvPr/>
        </p:nvSpPr>
        <p:spPr>
          <a:xfrm>
            <a:off x="3769671" y="3437038"/>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fr-FR" sz="1300" dirty="0">
              <a:latin typeface="Arial" panose="020B0604020202020204" pitchFamily="34" charset="0"/>
              <a:cs typeface="Arial" panose="020B0604020202020204" pitchFamily="34" charset="0"/>
            </a:endParaRPr>
          </a:p>
          <a:p>
            <a:pPr marL="0" indent="0" algn="ctr">
              <a:buNone/>
            </a:pPr>
            <a:r>
              <a:rPr lang="fr-FR" sz="1200" i="1" dirty="0" err="1">
                <a:latin typeface="Arial" panose="020B0604020202020204" pitchFamily="34" charset="0"/>
                <a:cs typeface="Arial" panose="020B0604020202020204" pitchFamily="34" charset="0"/>
              </a:rPr>
              <a:t>Plaintext</a:t>
            </a:r>
            <a:endParaRPr lang="fr-FR" sz="1300" i="1" dirty="0">
              <a:latin typeface="Arial" panose="020B0604020202020204" pitchFamily="34" charset="0"/>
              <a:cs typeface="Arial" panose="020B0604020202020204" pitchFamily="34" charset="0"/>
            </a:endParaRPr>
          </a:p>
          <a:p>
            <a:pPr marL="0" indent="0" algn="ctr">
              <a:buNone/>
            </a:pPr>
            <a:endParaRPr lang="fr-FR" sz="1100" dirty="0">
              <a:latin typeface="Arial" panose="020B0604020202020204" pitchFamily="34" charset="0"/>
              <a:cs typeface="Arial" panose="020B0604020202020204" pitchFamily="34" charset="0"/>
            </a:endParaRPr>
          </a:p>
        </p:txBody>
      </p:sp>
      <p:sp>
        <p:nvSpPr>
          <p:cNvPr id="24" name="Espace réservé du contenu 2">
            <a:extLst>
              <a:ext uri="{FF2B5EF4-FFF2-40B4-BE49-F238E27FC236}">
                <a16:creationId xmlns:a16="http://schemas.microsoft.com/office/drawing/2014/main" id="{72630FB9-1A77-A8DA-E788-C6FA7AC03198}"/>
              </a:ext>
            </a:extLst>
          </p:cNvPr>
          <p:cNvSpPr txBox="1">
            <a:spLocks/>
          </p:cNvSpPr>
          <p:nvPr/>
        </p:nvSpPr>
        <p:spPr>
          <a:xfrm>
            <a:off x="7380312" y="3437038"/>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Cryptogramme</a:t>
            </a:r>
          </a:p>
          <a:p>
            <a:pPr marL="0" indent="0" algn="ctr">
              <a:buNone/>
            </a:pPr>
            <a:r>
              <a:rPr lang="fr-FR" sz="1200" i="1" dirty="0" err="1">
                <a:latin typeface="Arial" panose="020B0604020202020204" pitchFamily="34" charset="0"/>
                <a:cs typeface="Arial" panose="020B0604020202020204" pitchFamily="34" charset="0"/>
              </a:rPr>
              <a:t>Cyphertext</a:t>
            </a:r>
            <a:endParaRPr lang="fr-FR" sz="1300" i="1" dirty="0">
              <a:latin typeface="Arial" panose="020B0604020202020204" pitchFamily="34" charset="0"/>
              <a:cs typeface="Arial" panose="020B0604020202020204" pitchFamily="34" charset="0"/>
            </a:endParaRPr>
          </a:p>
          <a:p>
            <a:pPr marL="0" indent="0" algn="ctr">
              <a:buNone/>
            </a:pPr>
            <a:endParaRPr lang="fr-FR" sz="1100" dirty="0">
              <a:latin typeface="Arial" panose="020B0604020202020204" pitchFamily="34" charset="0"/>
              <a:cs typeface="Arial" panose="020B0604020202020204" pitchFamily="34" charset="0"/>
            </a:endParaRPr>
          </a:p>
        </p:txBody>
      </p:sp>
      <p:sp>
        <p:nvSpPr>
          <p:cNvPr id="25" name="Espace réservé du contenu 2">
            <a:extLst>
              <a:ext uri="{FF2B5EF4-FFF2-40B4-BE49-F238E27FC236}">
                <a16:creationId xmlns:a16="http://schemas.microsoft.com/office/drawing/2014/main" id="{64208B91-F6D6-A410-0EAE-7EECBFA0B4CA}"/>
              </a:ext>
            </a:extLst>
          </p:cNvPr>
          <p:cNvSpPr txBox="1">
            <a:spLocks/>
          </p:cNvSpPr>
          <p:nvPr/>
        </p:nvSpPr>
        <p:spPr>
          <a:xfrm>
            <a:off x="7387942" y="5550351"/>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fr-FR" sz="1300" dirty="0">
              <a:latin typeface="Arial" panose="020B0604020202020204" pitchFamily="34" charset="0"/>
              <a:cs typeface="Arial" panose="020B0604020202020204" pitchFamily="34" charset="0"/>
            </a:endParaRPr>
          </a:p>
          <a:p>
            <a:pPr marL="0" indent="0" algn="ctr">
              <a:buNone/>
            </a:pPr>
            <a:r>
              <a:rPr lang="fr-FR" sz="1200" i="1" dirty="0" err="1">
                <a:latin typeface="Arial" panose="020B0604020202020204" pitchFamily="34" charset="0"/>
                <a:cs typeface="Arial" panose="020B0604020202020204" pitchFamily="34" charset="0"/>
              </a:rPr>
              <a:t>Plaintext</a:t>
            </a:r>
            <a:endParaRPr lang="fr-FR" sz="1300" i="1" dirty="0">
              <a:latin typeface="Arial" panose="020B0604020202020204" pitchFamily="34" charset="0"/>
              <a:cs typeface="Arial" panose="020B0604020202020204" pitchFamily="34" charset="0"/>
            </a:endParaRPr>
          </a:p>
          <a:p>
            <a:pPr marL="0" indent="0" algn="ctr">
              <a:buNone/>
            </a:pPr>
            <a:endParaRPr lang="fr-FR"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364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Vocabulaire </a:t>
            </a:r>
          </a:p>
        </p:txBody>
      </p:sp>
      <p:pic>
        <p:nvPicPr>
          <p:cNvPr id="7" name="Picture 48" descr="12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6263691" y="4399328"/>
            <a:ext cx="271913" cy="57556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19" descr="exec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372125" y="2260448"/>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Connecteur droit avec flèche 8"/>
          <p:cNvCxnSpPr/>
          <p:nvPr/>
        </p:nvCxnSpPr>
        <p:spPr>
          <a:xfrm>
            <a:off x="5436096" y="2656529"/>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7237809" y="2678152"/>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Espace réservé du contenu 2"/>
          <p:cNvSpPr txBox="1">
            <a:spLocks/>
          </p:cNvSpPr>
          <p:nvPr/>
        </p:nvSpPr>
        <p:spPr>
          <a:xfrm>
            <a:off x="254125" y="2085664"/>
            <a:ext cx="3959348" cy="15593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Signer  </a:t>
            </a:r>
            <a:r>
              <a:rPr lang="fr-FR" sz="1400" b="1" i="1" dirty="0">
                <a:solidFill>
                  <a:srgbClr val="943634"/>
                </a:solidFill>
                <a:latin typeface="Arial" panose="020B0604020202020204" pitchFamily="34" charset="0"/>
                <a:cs typeface="Arial" panose="020B0604020202020204" pitchFamily="34" charset="0"/>
              </a:rPr>
              <a:t>(to </a:t>
            </a:r>
            <a:r>
              <a:rPr lang="fr-FR" sz="1400" b="1" i="1" dirty="0" err="1">
                <a:solidFill>
                  <a:srgbClr val="943634"/>
                </a:solidFill>
                <a:latin typeface="Arial" panose="020B0604020202020204" pitchFamily="34" charset="0"/>
                <a:cs typeface="Arial" panose="020B0604020202020204" pitchFamily="34" charset="0"/>
              </a:rPr>
              <a:t>sign</a:t>
            </a:r>
            <a:r>
              <a:rPr lang="fr-FR" sz="1400" b="1" i="1" dirty="0">
                <a:solidFill>
                  <a:srgbClr val="943634"/>
                </a:solidFill>
                <a:latin typeface="Arial" panose="020B0604020202020204" pitchFamily="34" charset="0"/>
                <a:cs typeface="Arial" panose="020B0604020202020204" pitchFamily="34" charset="0"/>
              </a:rPr>
              <a:t>)</a:t>
            </a:r>
            <a:endParaRPr lang="fr-FR" sz="1600" b="1" i="1" dirty="0">
              <a:solidFill>
                <a:srgbClr val="943634"/>
              </a:solidFill>
              <a:latin typeface="Arial" panose="020B0604020202020204" pitchFamily="34" charset="0"/>
              <a:cs typeface="Arial" panose="020B0604020202020204" pitchFamily="34" charset="0"/>
            </a:endParaRPr>
          </a:p>
          <a:p>
            <a:pPr marL="0" indent="0">
              <a:buNone/>
            </a:pPr>
            <a:r>
              <a:rPr lang="fr-FR" sz="1600" dirty="0">
                <a:latin typeface="Arial" panose="020B0604020202020204" pitchFamily="34" charset="0"/>
                <a:cs typeface="Arial" panose="020B0604020202020204" pitchFamily="34" charset="0"/>
              </a:rPr>
              <a:t>Créer une signature électronique unique à la donnée et à son auteur. La signature lie donc la donnée d’origine et son auteur.</a:t>
            </a:r>
            <a:endParaRPr lang="fr-FR" sz="1200" dirty="0">
              <a:latin typeface="Arial" panose="020B0604020202020204" pitchFamily="34" charset="0"/>
              <a:cs typeface="Arial" panose="020B0604020202020204" pitchFamily="34" charset="0"/>
            </a:endParaRPr>
          </a:p>
        </p:txBody>
      </p:sp>
      <p:pic>
        <p:nvPicPr>
          <p:cNvPr id="12" name="Picture 219" descr="exec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370612" y="4494209"/>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Connecteur droit avec flèche 12"/>
          <p:cNvCxnSpPr/>
          <p:nvPr/>
        </p:nvCxnSpPr>
        <p:spPr>
          <a:xfrm>
            <a:off x="5434583" y="4890290"/>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7236296" y="4911913"/>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Espace réservé du contenu 2"/>
          <p:cNvSpPr txBox="1">
            <a:spLocks/>
          </p:cNvSpPr>
          <p:nvPr/>
        </p:nvSpPr>
        <p:spPr>
          <a:xfrm>
            <a:off x="251519" y="4245905"/>
            <a:ext cx="3903769" cy="155935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Vérifier la signature</a:t>
            </a:r>
            <a:r>
              <a:rPr lang="fr-FR" sz="1400" b="1" i="1" dirty="0">
                <a:solidFill>
                  <a:srgbClr val="943634"/>
                </a:solidFill>
                <a:latin typeface="Arial" panose="020B0604020202020204" pitchFamily="34" charset="0"/>
                <a:cs typeface="Arial" panose="020B0604020202020204" pitchFamily="34" charset="0"/>
              </a:rPr>
              <a:t>  (to </a:t>
            </a:r>
            <a:r>
              <a:rPr lang="fr-FR" sz="1400" b="1" i="1" dirty="0" err="1">
                <a:solidFill>
                  <a:srgbClr val="943634"/>
                </a:solidFill>
                <a:latin typeface="Arial" panose="020B0604020202020204" pitchFamily="34" charset="0"/>
                <a:cs typeface="Arial" panose="020B0604020202020204" pitchFamily="34" charset="0"/>
              </a:rPr>
              <a:t>verify</a:t>
            </a:r>
            <a:r>
              <a:rPr lang="fr-FR" sz="1400" b="1" i="1" dirty="0">
                <a:solidFill>
                  <a:srgbClr val="943634"/>
                </a:solidFill>
                <a:latin typeface="Arial" panose="020B0604020202020204" pitchFamily="34" charset="0"/>
                <a:cs typeface="Arial" panose="020B0604020202020204" pitchFamily="34" charset="0"/>
              </a:rPr>
              <a:t> signature)</a:t>
            </a:r>
            <a:endParaRPr lang="fr-FR" sz="1600" b="1" i="1" dirty="0">
              <a:solidFill>
                <a:srgbClr val="943634"/>
              </a:solidFill>
              <a:latin typeface="Arial" panose="020B0604020202020204" pitchFamily="34" charset="0"/>
              <a:cs typeface="Arial" panose="020B0604020202020204" pitchFamily="34" charset="0"/>
            </a:endParaRPr>
          </a:p>
          <a:p>
            <a:pPr marL="0" indent="0">
              <a:buNone/>
            </a:pPr>
            <a:r>
              <a:rPr lang="fr-FR" sz="1600" dirty="0">
                <a:latin typeface="Arial" panose="020B0604020202020204" pitchFamily="34" charset="0"/>
                <a:cs typeface="Arial" panose="020B0604020202020204" pitchFamily="34" charset="0"/>
              </a:rPr>
              <a:t>S’assurer que la donnée d’origine n’a pas été modifiée et que son auteur est authentifié. Si la signature n’est pas valide, alors il ne faut pas faire confiance au document.</a:t>
            </a:r>
          </a:p>
          <a:p>
            <a:pPr marL="0" indent="0">
              <a:buNone/>
            </a:pPr>
            <a:endParaRPr lang="fr-FR" sz="1200" dirty="0">
              <a:latin typeface="Arial" panose="020B0604020202020204" pitchFamily="34" charset="0"/>
              <a:cs typeface="Arial" panose="020B0604020202020204" pitchFamily="34" charset="0"/>
            </a:endParaRPr>
          </a:p>
        </p:txBody>
      </p:sp>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4773" y="2051380"/>
            <a:ext cx="1271818" cy="1271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7" name="Groupe 16"/>
          <p:cNvGrpSpPr/>
          <p:nvPr/>
        </p:nvGrpSpPr>
        <p:grpSpPr>
          <a:xfrm>
            <a:off x="7812360" y="2015361"/>
            <a:ext cx="1280808" cy="1413639"/>
            <a:chOff x="7812360" y="2015361"/>
            <a:chExt cx="1280808" cy="1413639"/>
          </a:xfrm>
        </p:grpSpPr>
        <p:pic>
          <p:nvPicPr>
            <p:cNvPr id="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2015361"/>
              <a:ext cx="1271818" cy="1271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83568" y="2819400"/>
              <a:ext cx="609600" cy="609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 name="Groupe 19"/>
          <p:cNvGrpSpPr/>
          <p:nvPr/>
        </p:nvGrpSpPr>
        <p:grpSpPr>
          <a:xfrm>
            <a:off x="4155288" y="4294609"/>
            <a:ext cx="1280808" cy="1413639"/>
            <a:chOff x="7812360" y="2015361"/>
            <a:chExt cx="1280808" cy="1413639"/>
          </a:xfrm>
        </p:grpSpPr>
        <p:pic>
          <p:nvPicPr>
            <p:cNvPr id="2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2015361"/>
              <a:ext cx="1271818" cy="1271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83568" y="2819400"/>
              <a:ext cx="609600" cy="609600"/>
            </a:xfrm>
            <a:prstGeom prst="rect">
              <a:avLst/>
            </a:prstGeom>
            <a:noFill/>
            <a:extLst>
              <a:ext uri="{909E8E84-426E-40DD-AFC4-6F175D3DCCD1}">
                <a14:hiddenFill xmlns:a14="http://schemas.microsoft.com/office/drawing/2010/main">
                  <a:solidFill>
                    <a:srgbClr val="FFFFFF"/>
                  </a:solidFill>
                </a14:hiddenFill>
              </a:ext>
            </a:extLst>
          </p:spPr>
        </p:pic>
      </p:grpSp>
      <p:pic>
        <p:nvPicPr>
          <p:cNvPr id="23" name="Picture 158" descr="businessman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60077" y="5040027"/>
            <a:ext cx="417391" cy="417391"/>
          </a:xfrm>
          <a:prstGeom prst="rect">
            <a:avLst/>
          </a:prstGeom>
          <a:noFill/>
          <a:extLst>
            <a:ext uri="{909E8E84-426E-40DD-AFC4-6F175D3DCCD1}">
              <a14:hiddenFill xmlns:a14="http://schemas.microsoft.com/office/drawing/2010/main">
                <a:solidFill>
                  <a:srgbClr val="FFFFFF"/>
                </a:solidFill>
              </a14:hiddenFill>
            </a:ext>
          </a:extLst>
        </p:spPr>
      </p:pic>
      <p:sp>
        <p:nvSpPr>
          <p:cNvPr id="24" name="ZoneTexte 23"/>
          <p:cNvSpPr txBox="1"/>
          <p:nvPr/>
        </p:nvSpPr>
        <p:spPr>
          <a:xfrm>
            <a:off x="8521484" y="4305290"/>
            <a:ext cx="587020" cy="707886"/>
          </a:xfrm>
          <a:prstGeom prst="rect">
            <a:avLst/>
          </a:prstGeom>
          <a:noFill/>
        </p:spPr>
        <p:txBody>
          <a:bodyPr wrap="none" rtlCol="0">
            <a:spAutoFit/>
          </a:bodyPr>
          <a:lstStyle/>
          <a:p>
            <a:r>
              <a:rPr lang="fr-FR" sz="4000" dirty="0">
                <a:solidFill>
                  <a:schemeClr val="tx2"/>
                </a:solidFill>
                <a:latin typeface="Arial" panose="020B0604020202020204" pitchFamily="34" charset="0"/>
                <a:cs typeface="Arial" panose="020B0604020202020204" pitchFamily="34" charset="0"/>
                <a:sym typeface="Wingdings"/>
              </a:rPr>
              <a:t></a:t>
            </a:r>
            <a:endParaRPr lang="fr-FR" sz="3200" dirty="0">
              <a:solidFill>
                <a:schemeClr val="tx2"/>
              </a:solidFill>
              <a:latin typeface="Arial" panose="020B0604020202020204" pitchFamily="34" charset="0"/>
              <a:cs typeface="Arial" panose="020B0604020202020204" pitchFamily="34" charset="0"/>
            </a:endParaRPr>
          </a:p>
        </p:txBody>
      </p:sp>
      <p:sp>
        <p:nvSpPr>
          <p:cNvPr id="25" name="ZoneTexte 24"/>
          <p:cNvSpPr txBox="1"/>
          <p:nvPr/>
        </p:nvSpPr>
        <p:spPr>
          <a:xfrm>
            <a:off x="8521484" y="4953362"/>
            <a:ext cx="587020" cy="707886"/>
          </a:xfrm>
          <a:prstGeom prst="rect">
            <a:avLst/>
          </a:prstGeom>
          <a:noFill/>
        </p:spPr>
        <p:txBody>
          <a:bodyPr wrap="none" rtlCol="0">
            <a:spAutoFit/>
          </a:bodyPr>
          <a:lstStyle/>
          <a:p>
            <a:r>
              <a:rPr lang="fr-FR" sz="4000" dirty="0">
                <a:solidFill>
                  <a:schemeClr val="tx2"/>
                </a:solidFill>
                <a:latin typeface="Arial" panose="020B0604020202020204" pitchFamily="34" charset="0"/>
                <a:cs typeface="Arial" panose="020B0604020202020204" pitchFamily="34" charset="0"/>
                <a:sym typeface="Wingdings"/>
              </a:rPr>
              <a:t></a:t>
            </a:r>
            <a:endParaRPr lang="fr-FR" sz="3200" dirty="0">
              <a:solidFill>
                <a:schemeClr val="tx2"/>
              </a:solidFill>
              <a:latin typeface="Arial" panose="020B0604020202020204" pitchFamily="34" charset="0"/>
              <a:cs typeface="Arial" panose="020B0604020202020204" pitchFamily="34" charset="0"/>
            </a:endParaRPr>
          </a:p>
        </p:txBody>
      </p:sp>
      <p:pic>
        <p:nvPicPr>
          <p:cNvPr id="26" name="Picture 158" descr="businessman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37103" y="3006668"/>
            <a:ext cx="422332" cy="42233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9" descr="scroll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60077" y="4386847"/>
            <a:ext cx="577186" cy="577186"/>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58" descr="businessman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9516" y="5304515"/>
            <a:ext cx="422332" cy="422332"/>
          </a:xfrm>
          <a:prstGeom prst="rect">
            <a:avLst/>
          </a:prstGeom>
          <a:noFill/>
          <a:extLst>
            <a:ext uri="{909E8E84-426E-40DD-AFC4-6F175D3DCCD1}">
              <a14:hiddenFill xmlns:a14="http://schemas.microsoft.com/office/drawing/2010/main">
                <a:solidFill>
                  <a:srgbClr val="FFFFFF"/>
                </a:solidFill>
              </a14:hiddenFill>
            </a:ext>
          </a:extLst>
        </p:spPr>
      </p:pic>
      <p:sp>
        <p:nvSpPr>
          <p:cNvPr id="29" name="Espace réservé du contenu 2"/>
          <p:cNvSpPr txBox="1">
            <a:spLocks/>
          </p:cNvSpPr>
          <p:nvPr/>
        </p:nvSpPr>
        <p:spPr>
          <a:xfrm>
            <a:off x="5303036" y="5420749"/>
            <a:ext cx="2941372" cy="8885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Avec la clé publique, la signature </a:t>
            </a:r>
            <a:br>
              <a:rPr lang="fr-FR" sz="1300" dirty="0">
                <a:latin typeface="Arial" panose="020B0604020202020204" pitchFamily="34" charset="0"/>
                <a:cs typeface="Arial" panose="020B0604020202020204" pitchFamily="34" charset="0"/>
              </a:rPr>
            </a:br>
            <a:r>
              <a:rPr lang="fr-FR" sz="1300" dirty="0">
                <a:latin typeface="Arial" panose="020B0604020202020204" pitchFamily="34" charset="0"/>
                <a:cs typeface="Arial" panose="020B0604020202020204" pitchFamily="34" charset="0"/>
              </a:rPr>
              <a:t>et le message en entrée, </a:t>
            </a:r>
            <a:br>
              <a:rPr lang="fr-FR" sz="1300" dirty="0">
                <a:latin typeface="Arial" panose="020B0604020202020204" pitchFamily="34" charset="0"/>
                <a:cs typeface="Arial" panose="020B0604020202020204" pitchFamily="34" charset="0"/>
              </a:rPr>
            </a:br>
            <a:r>
              <a:rPr lang="fr-FR" sz="1300" dirty="0">
                <a:latin typeface="Arial" panose="020B0604020202020204" pitchFamily="34" charset="0"/>
                <a:cs typeface="Arial" panose="020B0604020202020204" pitchFamily="34" charset="0"/>
              </a:rPr>
              <a:t>on obtient un verdict :</a:t>
            </a:r>
            <a:br>
              <a:rPr lang="fr-FR" sz="1300" dirty="0">
                <a:latin typeface="Arial" panose="020B0604020202020204" pitchFamily="34" charset="0"/>
                <a:cs typeface="Arial" panose="020B0604020202020204" pitchFamily="34" charset="0"/>
              </a:rPr>
            </a:br>
            <a:r>
              <a:rPr lang="fr-FR" sz="1300" dirty="0">
                <a:latin typeface="Arial" panose="020B0604020202020204" pitchFamily="34" charset="0"/>
                <a:cs typeface="Arial" panose="020B0604020202020204" pitchFamily="34" charset="0"/>
              </a:rPr>
              <a:t> OK/NOK en sortie</a:t>
            </a:r>
          </a:p>
        </p:txBody>
      </p:sp>
      <p:pic>
        <p:nvPicPr>
          <p:cNvPr id="30" name="Picture 52" descr="BS00996_[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094099">
            <a:off x="6128439" y="2313712"/>
            <a:ext cx="522084" cy="319690"/>
          </a:xfrm>
          <a:prstGeom prst="rect">
            <a:avLst/>
          </a:prstGeom>
          <a:noFill/>
          <a:extLst>
            <a:ext uri="{909E8E84-426E-40DD-AFC4-6F175D3DCCD1}">
              <a14:hiddenFill xmlns:a14="http://schemas.microsoft.com/office/drawing/2010/main">
                <a:solidFill>
                  <a:srgbClr val="FFFFFF"/>
                </a:solidFill>
              </a14:hiddenFill>
            </a:ext>
          </a:extLst>
        </p:spPr>
      </p:pic>
      <p:sp>
        <p:nvSpPr>
          <p:cNvPr id="31" name="Espace réservé du contenu 2"/>
          <p:cNvSpPr txBox="1">
            <a:spLocks/>
          </p:cNvSpPr>
          <p:nvPr/>
        </p:nvSpPr>
        <p:spPr>
          <a:xfrm>
            <a:off x="5292079" y="3208580"/>
            <a:ext cx="2667997"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Avec une clé privée et un message en entrée, on obtient une signature en sortie</a:t>
            </a:r>
          </a:p>
        </p:txBody>
      </p:sp>
    </p:spTree>
    <p:extLst>
      <p:ext uri="{BB962C8B-B14F-4D97-AF65-F5344CB8AC3E}">
        <p14:creationId xmlns:p14="http://schemas.microsoft.com/office/powerpoint/2010/main" val="333005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Vocabulaire </a:t>
            </a:r>
          </a:p>
        </p:txBody>
      </p:sp>
      <p:grpSp>
        <p:nvGrpSpPr>
          <p:cNvPr id="17" name="Groupe 16"/>
          <p:cNvGrpSpPr/>
          <p:nvPr/>
        </p:nvGrpSpPr>
        <p:grpSpPr>
          <a:xfrm>
            <a:off x="251520" y="1634505"/>
            <a:ext cx="8856984" cy="3046439"/>
            <a:chOff x="251520" y="1634505"/>
            <a:chExt cx="8856984" cy="3046439"/>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3873" y="1965536"/>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0" y="1965536"/>
              <a:ext cx="1294631" cy="1294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19" descr="exec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370612" y="2165136"/>
              <a:ext cx="792163" cy="792162"/>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Connecteur droit avec flèche 9"/>
            <p:cNvCxnSpPr/>
            <p:nvPr/>
          </p:nvCxnSpPr>
          <p:spPr>
            <a:xfrm>
              <a:off x="5434583" y="2561217"/>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7236296" y="2582840"/>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Espace réservé du contenu 2"/>
            <p:cNvSpPr txBox="1">
              <a:spLocks/>
            </p:cNvSpPr>
            <p:nvPr/>
          </p:nvSpPr>
          <p:spPr>
            <a:xfrm>
              <a:off x="251520" y="1916832"/>
              <a:ext cx="3960440" cy="124487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Décrypter  </a:t>
              </a:r>
              <a:r>
                <a:rPr lang="fr-FR" sz="1400" b="1" i="1" dirty="0">
                  <a:solidFill>
                    <a:srgbClr val="943634"/>
                  </a:solidFill>
                  <a:latin typeface="Arial" panose="020B0604020202020204" pitchFamily="34" charset="0"/>
                  <a:cs typeface="Arial" panose="020B0604020202020204" pitchFamily="34" charset="0"/>
                </a:rPr>
                <a:t>(to crack)</a:t>
              </a:r>
            </a:p>
            <a:p>
              <a:pPr marL="0" indent="0">
                <a:buNone/>
              </a:pPr>
              <a:r>
                <a:rPr lang="fr-FR" sz="1600" dirty="0">
                  <a:latin typeface="Arial" panose="020B0604020202020204" pitchFamily="34" charset="0"/>
                  <a:cs typeface="Arial" panose="020B0604020202020204" pitchFamily="34" charset="0"/>
                </a:rPr>
                <a:t>Reconstituer la donnée d’origine en tentant de « casser » la donnée chiffrée ou l’algorithme cryptographique.</a:t>
              </a:r>
              <a:endParaRPr lang="fr-FR" sz="1200" dirty="0">
                <a:latin typeface="Arial" panose="020B0604020202020204" pitchFamily="34" charset="0"/>
                <a:cs typeface="Arial" panose="020B0604020202020204" pitchFamily="34" charset="0"/>
              </a:endParaRPr>
            </a:p>
          </p:txBody>
        </p:sp>
        <p:pic>
          <p:nvPicPr>
            <p:cNvPr id="13" name="Picture 66" descr="hamm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9541" y="1993929"/>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06" descr="wrench"/>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3652" y="2561217"/>
              <a:ext cx="617537" cy="61753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9"/>
            <p:cNvPicPr>
              <a:picLocks noChangeAspect="1" noChangeArrowheads="1"/>
            </p:cNvPicPr>
            <p:nvPr/>
          </p:nvPicPr>
          <p:blipFill>
            <a:blip r:embed="rId7">
              <a:extLst>
                <a:ext uri="{28A0092B-C50C-407E-A947-70E740481C1C}">
                  <a14:useLocalDpi xmlns:a14="http://schemas.microsoft.com/office/drawing/2010/main" val="0"/>
                </a:ext>
              </a:extLst>
            </a:blip>
            <a:srcRect r="-534"/>
            <a:stretch>
              <a:fillRect/>
            </a:stretch>
          </p:blipFill>
          <p:spPr bwMode="auto">
            <a:xfrm>
              <a:off x="6934963" y="1634505"/>
              <a:ext cx="615950" cy="819150"/>
            </a:xfrm>
            <a:prstGeom prst="rect">
              <a:avLst/>
            </a:prstGeom>
            <a:noFill/>
            <a:ln>
              <a:noFill/>
            </a:ln>
            <a:effectLst/>
            <a:extLst>
              <a:ext uri="{909E8E84-426E-40DD-AFC4-6F175D3DCCD1}">
                <a14:hiddenFill xmlns:a14="http://schemas.microsoft.com/office/drawing/2010/main">
                  <a:blipFill dpi="0" rotWithShape="0">
                    <a:blip/>
                    <a:srcRect r="-534"/>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 name="Espace réservé du contenu 2"/>
            <p:cNvSpPr txBox="1">
              <a:spLocks/>
            </p:cNvSpPr>
            <p:nvPr/>
          </p:nvSpPr>
          <p:spPr>
            <a:xfrm>
              <a:off x="286396" y="3436071"/>
              <a:ext cx="3960440" cy="124487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strike="sngStrike" dirty="0">
                  <a:solidFill>
                    <a:srgbClr val="943634"/>
                  </a:solidFill>
                  <a:latin typeface="Arial" panose="020B0604020202020204" pitchFamily="34" charset="0"/>
                  <a:cs typeface="Arial" panose="020B0604020202020204" pitchFamily="34" charset="0"/>
                </a:rPr>
                <a:t>Crypter</a:t>
              </a:r>
            </a:p>
            <a:p>
              <a:pPr marL="0" indent="0">
                <a:buNone/>
              </a:pPr>
              <a:r>
                <a:rPr lang="fr-FR" sz="1600" dirty="0">
                  <a:latin typeface="Arial" panose="020B0604020202020204" pitchFamily="34" charset="0"/>
                  <a:cs typeface="Arial" panose="020B0604020202020204" pitchFamily="34" charset="0"/>
                </a:rPr>
                <a:t>La notion de crypter n’existe pas. Il s’agit d’un abus de langage.</a:t>
              </a:r>
            </a:p>
            <a:p>
              <a:pPr marL="0" indent="0">
                <a:buNone/>
              </a:pPr>
              <a:r>
                <a:rPr lang="fr-FR" sz="1600" dirty="0">
                  <a:latin typeface="Arial" panose="020B0604020202020204" pitchFamily="34" charset="0"/>
                  <a:cs typeface="Arial" panose="020B0604020202020204" pitchFamily="34" charset="0"/>
                </a:rPr>
                <a:t>À remplacer par : </a:t>
              </a:r>
              <a:r>
                <a:rPr lang="fr-FR" sz="1600" b="1" i="1" dirty="0">
                  <a:latin typeface="Arial" panose="020B0604020202020204" pitchFamily="34" charset="0"/>
                  <a:cs typeface="Arial" panose="020B0604020202020204" pitchFamily="34" charset="0"/>
                </a:rPr>
                <a:t>Chiffrer</a:t>
              </a:r>
              <a:r>
                <a:rPr lang="fr-FR" sz="1600" dirty="0">
                  <a:latin typeface="Arial" panose="020B0604020202020204" pitchFamily="34" charset="0"/>
                  <a:cs typeface="Arial" panose="020B0604020202020204" pitchFamily="34" charset="0"/>
                </a:rPr>
                <a:t>.</a:t>
              </a:r>
              <a:endParaRPr lang="fr-FR" sz="1200" dirty="0">
                <a:latin typeface="Arial" panose="020B0604020202020204" pitchFamily="34" charset="0"/>
                <a:cs typeface="Arial" panose="020B0604020202020204" pitchFamily="34" charset="0"/>
              </a:endParaRPr>
            </a:p>
          </p:txBody>
        </p:sp>
      </p:grpSp>
      <p:sp>
        <p:nvSpPr>
          <p:cNvPr id="18" name="Espace réservé du contenu 2">
            <a:extLst>
              <a:ext uri="{FF2B5EF4-FFF2-40B4-BE49-F238E27FC236}">
                <a16:creationId xmlns:a16="http://schemas.microsoft.com/office/drawing/2014/main" id="{37B3C44A-B1B6-8393-640D-D7D55BA1FD4E}"/>
              </a:ext>
            </a:extLst>
          </p:cNvPr>
          <p:cNvSpPr txBox="1">
            <a:spLocks/>
          </p:cNvSpPr>
          <p:nvPr/>
        </p:nvSpPr>
        <p:spPr>
          <a:xfrm>
            <a:off x="286396" y="5067439"/>
            <a:ext cx="3960440" cy="103343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Cryptogramme  </a:t>
            </a:r>
            <a:r>
              <a:rPr lang="fr-FR" sz="1400" b="1" i="1" dirty="0">
                <a:solidFill>
                  <a:srgbClr val="943634"/>
                </a:solidFill>
                <a:latin typeface="Arial" panose="020B0604020202020204" pitchFamily="34" charset="0"/>
                <a:cs typeface="Arial" panose="020B0604020202020204" pitchFamily="34" charset="0"/>
              </a:rPr>
              <a:t>(</a:t>
            </a:r>
            <a:r>
              <a:rPr lang="fr-FR" sz="1400" b="1" i="1" dirty="0" err="1">
                <a:solidFill>
                  <a:srgbClr val="943634"/>
                </a:solidFill>
                <a:latin typeface="Arial" panose="020B0604020202020204" pitchFamily="34" charset="0"/>
                <a:cs typeface="Arial" panose="020B0604020202020204" pitchFamily="34" charset="0"/>
              </a:rPr>
              <a:t>Cyphertext</a:t>
            </a:r>
            <a:r>
              <a:rPr lang="fr-FR" sz="1400" b="1" i="1" dirty="0">
                <a:solidFill>
                  <a:srgbClr val="943634"/>
                </a:solidFill>
                <a:latin typeface="Arial" panose="020B0604020202020204" pitchFamily="34" charset="0"/>
                <a:cs typeface="Arial" panose="020B0604020202020204" pitchFamily="34" charset="0"/>
              </a:rPr>
              <a:t>)</a:t>
            </a:r>
          </a:p>
          <a:p>
            <a:pPr marL="0" indent="0">
              <a:buNone/>
            </a:pPr>
            <a:r>
              <a:rPr lang="fr-FR" sz="1600" dirty="0">
                <a:latin typeface="Arial" panose="020B0604020202020204" pitchFamily="34" charset="0"/>
                <a:cs typeface="Arial" panose="020B0604020202020204" pitchFamily="34" charset="0"/>
              </a:rPr>
              <a:t>Donnée chiffrée.</a:t>
            </a:r>
          </a:p>
        </p:txBody>
      </p:sp>
      <p:sp>
        <p:nvSpPr>
          <p:cNvPr id="19" name="Espace réservé du contenu 2">
            <a:extLst>
              <a:ext uri="{FF2B5EF4-FFF2-40B4-BE49-F238E27FC236}">
                <a16:creationId xmlns:a16="http://schemas.microsoft.com/office/drawing/2014/main" id="{74E0CAC7-B1D9-BF83-333B-CF892945977A}"/>
              </a:ext>
            </a:extLst>
          </p:cNvPr>
          <p:cNvSpPr txBox="1">
            <a:spLocks/>
          </p:cNvSpPr>
          <p:nvPr/>
        </p:nvSpPr>
        <p:spPr>
          <a:xfrm>
            <a:off x="3780663" y="3324539"/>
            <a:ext cx="2157224" cy="6061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1300" dirty="0">
                <a:latin typeface="Arial" panose="020B0604020202020204" pitchFamily="34" charset="0"/>
                <a:cs typeface="Arial" panose="020B0604020202020204" pitchFamily="34" charset="0"/>
              </a:rPr>
              <a:t>Cryptogramme</a:t>
            </a:r>
          </a:p>
          <a:p>
            <a:pPr marL="0" indent="0" algn="ctr">
              <a:buNone/>
            </a:pPr>
            <a:endParaRPr lang="fr-FR"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7785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a. Vocabulaire </a:t>
            </a:r>
          </a:p>
        </p:txBody>
      </p:sp>
      <p:sp>
        <p:nvSpPr>
          <p:cNvPr id="18" name="Espace réservé du contenu 2">
            <a:extLst>
              <a:ext uri="{FF2B5EF4-FFF2-40B4-BE49-F238E27FC236}">
                <a16:creationId xmlns:a16="http://schemas.microsoft.com/office/drawing/2014/main" id="{37B3C44A-B1B6-8393-640D-D7D55BA1FD4E}"/>
              </a:ext>
            </a:extLst>
          </p:cNvPr>
          <p:cNvSpPr txBox="1">
            <a:spLocks/>
          </p:cNvSpPr>
          <p:nvPr/>
        </p:nvSpPr>
        <p:spPr>
          <a:xfrm>
            <a:off x="286396" y="1700583"/>
            <a:ext cx="8171804" cy="103343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En résumé</a:t>
            </a:r>
          </a:p>
          <a:p>
            <a:pPr marL="0" indent="0">
              <a:buNone/>
            </a:pPr>
            <a:r>
              <a:rPr lang="fr-FR" sz="1600" dirty="0">
                <a:latin typeface="Arial" panose="020B0604020202020204" pitchFamily="34" charset="0"/>
                <a:cs typeface="Arial" panose="020B0604020202020204" pitchFamily="34" charset="0"/>
              </a:rPr>
              <a:t>Méthodes de chiffrement et déchiffrement</a:t>
            </a:r>
          </a:p>
        </p:txBody>
      </p:sp>
      <p:pic>
        <p:nvPicPr>
          <p:cNvPr id="3" name="Image 2">
            <a:extLst>
              <a:ext uri="{FF2B5EF4-FFF2-40B4-BE49-F238E27FC236}">
                <a16:creationId xmlns:a16="http://schemas.microsoft.com/office/drawing/2014/main" id="{32108E3F-885D-3C16-5310-4DDE69E0D74C}"/>
              </a:ext>
            </a:extLst>
          </p:cNvPr>
          <p:cNvPicPr>
            <a:picLocks noChangeAspect="1"/>
          </p:cNvPicPr>
          <p:nvPr/>
        </p:nvPicPr>
        <p:blipFill>
          <a:blip r:embed="rId2"/>
          <a:stretch>
            <a:fillRect/>
          </a:stretch>
        </p:blipFill>
        <p:spPr>
          <a:xfrm>
            <a:off x="685800" y="2796019"/>
            <a:ext cx="7772400" cy="1641093"/>
          </a:xfrm>
          <a:prstGeom prst="rect">
            <a:avLst/>
          </a:prstGeom>
          <a:effectLst/>
        </p:spPr>
      </p:pic>
      <p:sp>
        <p:nvSpPr>
          <p:cNvPr id="7" name="Espace réservé du contenu 2">
            <a:extLst>
              <a:ext uri="{FF2B5EF4-FFF2-40B4-BE49-F238E27FC236}">
                <a16:creationId xmlns:a16="http://schemas.microsoft.com/office/drawing/2014/main" id="{60467A70-8485-64AD-C388-500C59AD2ABB}"/>
              </a:ext>
            </a:extLst>
          </p:cNvPr>
          <p:cNvSpPr txBox="1">
            <a:spLocks/>
          </p:cNvSpPr>
          <p:nvPr/>
        </p:nvSpPr>
        <p:spPr>
          <a:xfrm>
            <a:off x="286396" y="4950398"/>
            <a:ext cx="8171804" cy="135892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Les personnages</a:t>
            </a:r>
          </a:p>
          <a:p>
            <a:pPr marL="0" indent="0">
              <a:buNone/>
            </a:pPr>
            <a:r>
              <a:rPr lang="fr-FR" sz="1600" dirty="0">
                <a:latin typeface="Arial" panose="020B0604020202020204" pitchFamily="34" charset="0"/>
                <a:cs typeface="Arial" panose="020B0604020202020204" pitchFamily="34" charset="0"/>
              </a:rPr>
              <a:t>Alice, Bob, Carol, Dave : ils sont des utilisateurs légitimes ;</a:t>
            </a:r>
          </a:p>
          <a:p>
            <a:pPr marL="0" indent="0">
              <a:buNone/>
            </a:pPr>
            <a:r>
              <a:rPr lang="fr-FR" sz="1600" dirty="0">
                <a:latin typeface="Arial" panose="020B0604020202020204" pitchFamily="34" charset="0"/>
                <a:cs typeface="Arial" panose="020B0604020202020204" pitchFamily="34" charset="0"/>
              </a:rPr>
              <a:t>Eve : écoute les échanges ;</a:t>
            </a:r>
          </a:p>
          <a:p>
            <a:pPr marL="0" indent="0">
              <a:buNone/>
            </a:pPr>
            <a:r>
              <a:rPr lang="fr-FR" sz="1600" dirty="0">
                <a:latin typeface="Arial" panose="020B0604020202020204" pitchFamily="34" charset="0"/>
                <a:cs typeface="Arial" panose="020B0604020202020204" pitchFamily="34" charset="0"/>
              </a:rPr>
              <a:t>Mallory ou Oscar : attaquants actifs.</a:t>
            </a:r>
          </a:p>
        </p:txBody>
      </p:sp>
    </p:spTree>
    <p:extLst>
      <p:ext uri="{BB962C8B-B14F-4D97-AF65-F5344CB8AC3E}">
        <p14:creationId xmlns:p14="http://schemas.microsoft.com/office/powerpoint/2010/main" val="896797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Les bases de la cryptographie</a:t>
            </a:r>
          </a:p>
        </p:txBody>
      </p:sp>
      <p:sp>
        <p:nvSpPr>
          <p:cNvPr id="4" name="Espace réservé de la date 3"/>
          <p:cNvSpPr>
            <a:spLocks noGrp="1"/>
          </p:cNvSpPr>
          <p:nvPr>
            <p:ph type="dt" sz="half" idx="10"/>
          </p:nvPr>
        </p:nvSpPr>
        <p:spPr/>
        <p:txBody>
          <a:bodyPr/>
          <a:lstStyle/>
          <a:p>
            <a:pPr>
              <a:defRPr/>
            </a:pPr>
            <a:r>
              <a:rPr lang="fr-FR" dirty="0"/>
              <a:t>21/01/2025</a:t>
            </a:r>
          </a:p>
        </p:txBody>
      </p:sp>
      <p:sp>
        <p:nvSpPr>
          <p:cNvPr id="5" name="Espace réservé du pied de page 4"/>
          <p:cNvSpPr>
            <a:spLocks noGrp="1"/>
          </p:cNvSpPr>
          <p:nvPr>
            <p:ph type="ftr" sz="quarter" idx="11"/>
          </p:nvPr>
        </p:nvSpPr>
        <p:spPr/>
        <p:txBody>
          <a:bodyPr/>
          <a:lstStyle/>
          <a:p>
            <a:pPr>
              <a:defRPr/>
            </a:pPr>
            <a:r>
              <a:rPr lang="fr-FR"/>
              <a:t>Sensibilisation et initiation à la cybersécurité</a:t>
            </a:r>
          </a:p>
        </p:txBody>
      </p:sp>
      <p:sp>
        <p:nvSpPr>
          <p:cNvPr id="6" name="Espace réservé du texte 55"/>
          <p:cNvSpPr txBox="1">
            <a:spLocks/>
          </p:cNvSpPr>
          <p:nvPr/>
        </p:nvSpPr>
        <p:spPr>
          <a:xfrm>
            <a:off x="250825" y="1052512"/>
            <a:ext cx="8713663" cy="5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eaLnBrk="0" hangingPunct="0">
              <a:spcBef>
                <a:spcPct val="20000"/>
              </a:spcBef>
              <a:buFont typeface="Arial" charset="0"/>
              <a:buNone/>
              <a:defRPr sz="2000" b="1" i="1" u="none">
                <a:latin typeface="Arial" panose="020B0604020202020204" pitchFamily="34" charset="0"/>
                <a:cs typeface="Arial" panose="020B0604020202020204" pitchFamily="34" charset="0"/>
              </a:defRPr>
            </a:lvl1pPr>
            <a:lvl2pPr marL="742950" indent="-285750" eaLnBrk="0" hangingPunct="0">
              <a:spcBef>
                <a:spcPct val="20000"/>
              </a:spcBef>
              <a:buFont typeface="Arial" charset="0"/>
              <a:buChar char="–"/>
              <a:defRPr sz="2800">
                <a:latin typeface="Arial" panose="020B0604020202020204" pitchFamily="34" charset="0"/>
                <a:cs typeface="Arial" panose="020B0604020202020204" pitchFamily="34" charset="0"/>
              </a:defRPr>
            </a:lvl2pPr>
            <a:lvl3pPr marL="1143000" indent="-228600" eaLnBrk="0" hangingPunct="0">
              <a:spcBef>
                <a:spcPct val="20000"/>
              </a:spcBef>
              <a:buFont typeface="Arial" charset="0"/>
              <a:buChar char="•"/>
              <a:defRPr sz="2400">
                <a:latin typeface="Arial" panose="020B0604020202020204" pitchFamily="34" charset="0"/>
                <a:cs typeface="Arial" panose="020B0604020202020204" pitchFamily="34" charset="0"/>
              </a:defRPr>
            </a:lvl3pPr>
            <a:lvl4pPr marL="16002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4pPr>
            <a:lvl5pPr marL="2057400" indent="-228600" eaLnBrk="0" hangingPunct="0">
              <a:spcBef>
                <a:spcPct val="20000"/>
              </a:spcBef>
              <a:buFont typeface="Arial" charset="0"/>
              <a:buChar char="»"/>
              <a:defRPr sz="2000">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atin typeface="+mn-lt"/>
                <a:cs typeface="+mn-cs"/>
              </a:defRPr>
            </a:lvl6pPr>
            <a:lvl7pPr marL="2971800" indent="-228600">
              <a:spcBef>
                <a:spcPct val="20000"/>
              </a:spcBef>
              <a:buFont typeface="Arial" panose="020B0604020202020204" pitchFamily="34" charset="0"/>
              <a:buChar char="•"/>
              <a:defRPr sz="2000">
                <a:latin typeface="+mn-lt"/>
                <a:cs typeface="+mn-cs"/>
              </a:defRPr>
            </a:lvl7pPr>
            <a:lvl8pPr marL="3429000" indent="-228600">
              <a:spcBef>
                <a:spcPct val="20000"/>
              </a:spcBef>
              <a:buFont typeface="Arial" panose="020B0604020202020204" pitchFamily="34" charset="0"/>
              <a:buChar char="•"/>
              <a:defRPr sz="2000">
                <a:latin typeface="+mn-lt"/>
                <a:cs typeface="+mn-cs"/>
              </a:defRPr>
            </a:lvl8pPr>
            <a:lvl9pPr marL="3886200" indent="-228600">
              <a:spcBef>
                <a:spcPct val="20000"/>
              </a:spcBef>
              <a:buFont typeface="Arial" panose="020B0604020202020204" pitchFamily="34" charset="0"/>
              <a:buChar char="•"/>
              <a:defRPr sz="2000">
                <a:latin typeface="+mn-lt"/>
                <a:cs typeface="+mn-cs"/>
              </a:defRPr>
            </a:lvl9pPr>
          </a:lstStyle>
          <a:p>
            <a:r>
              <a:rPr lang="fr-FR" dirty="0"/>
              <a:t>b. Un peu d’histoire : « Chiffrement de César »</a:t>
            </a:r>
          </a:p>
        </p:txBody>
      </p:sp>
      <p:sp>
        <p:nvSpPr>
          <p:cNvPr id="7" name="Espace réservé du contenu 2"/>
          <p:cNvSpPr>
            <a:spLocks noGrp="1"/>
          </p:cNvSpPr>
          <p:nvPr>
            <p:ph idx="1"/>
          </p:nvPr>
        </p:nvSpPr>
        <p:spPr>
          <a:xfrm>
            <a:off x="457200" y="1628800"/>
            <a:ext cx="8229600" cy="1152128"/>
          </a:xfrm>
        </p:spPr>
        <p:txBody>
          <a:bodyPr>
            <a:noAutofit/>
          </a:bodyPr>
          <a:lstStyle/>
          <a:p>
            <a:pPr marL="0" indent="0" algn="just">
              <a:buNone/>
            </a:pPr>
            <a:r>
              <a:rPr lang="fr-FR" sz="1800" dirty="0"/>
              <a:t>Exemple d’algorithme cryptographiques historique. Les algorithmes sont maintenant basés sur des fonctions mathématiques.</a:t>
            </a:r>
          </a:p>
        </p:txBody>
      </p:sp>
      <p:sp>
        <p:nvSpPr>
          <p:cNvPr id="8" name="Espace réservé du contenu 2"/>
          <p:cNvSpPr txBox="1">
            <a:spLocks/>
          </p:cNvSpPr>
          <p:nvPr/>
        </p:nvSpPr>
        <p:spPr>
          <a:xfrm>
            <a:off x="251520" y="3840312"/>
            <a:ext cx="3960440" cy="124487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b="1" dirty="0">
                <a:solidFill>
                  <a:srgbClr val="943634"/>
                </a:solidFill>
                <a:latin typeface="Arial" panose="020B0604020202020204" pitchFamily="34" charset="0"/>
                <a:cs typeface="Arial" panose="020B0604020202020204" pitchFamily="34" charset="0"/>
              </a:rPr>
              <a:t>Chiffrement de César</a:t>
            </a:r>
          </a:p>
          <a:p>
            <a:pPr marL="0" indent="0">
              <a:buNone/>
            </a:pPr>
            <a:r>
              <a:rPr lang="fr-FR" sz="1600" dirty="0">
                <a:latin typeface="Arial" panose="020B0604020202020204" pitchFamily="34" charset="0"/>
                <a:cs typeface="Arial" panose="020B0604020202020204" pitchFamily="34" charset="0"/>
              </a:rPr>
              <a:t>Méthode : il s’agit ici de « décaler » chaque caractère par un nombre déterminé.</a:t>
            </a:r>
            <a:endParaRPr lang="fr-FR" sz="1200" dirty="0">
              <a:latin typeface="Arial" panose="020B0604020202020204" pitchFamily="34" charset="0"/>
              <a:cs typeface="Arial" panose="020B0604020202020204" pitchFamily="34" charset="0"/>
            </a:endParaRPr>
          </a:p>
        </p:txBody>
      </p:sp>
      <p:sp>
        <p:nvSpPr>
          <p:cNvPr id="9" name="Espace réservé du contenu 2"/>
          <p:cNvSpPr txBox="1">
            <a:spLocks/>
          </p:cNvSpPr>
          <p:nvPr/>
        </p:nvSpPr>
        <p:spPr>
          <a:xfrm>
            <a:off x="4447986" y="3356993"/>
            <a:ext cx="3960440" cy="124487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Exemple : clé = 3</a:t>
            </a:r>
            <a:endParaRPr lang="fr-FR" sz="1200" dirty="0">
              <a:latin typeface="Arial" panose="020B0604020202020204" pitchFamily="34" charset="0"/>
              <a:cs typeface="Arial" panose="020B0604020202020204" pitchFamily="34" charset="0"/>
            </a:endParaRPr>
          </a:p>
          <a:p>
            <a:pPr marL="0" indent="0">
              <a:buNone/>
            </a:pPr>
            <a:r>
              <a:rPr lang="fr-FR" sz="1600" dirty="0">
                <a:latin typeface="Arial" panose="020B0604020202020204" pitchFamily="34" charset="0"/>
                <a:cs typeface="Arial" panose="020B0604020202020204" pitchFamily="34" charset="0"/>
              </a:rPr>
              <a:t>A  B  C  D  E  F  G  H  I  J   K   …</a:t>
            </a:r>
          </a:p>
          <a:p>
            <a:pPr marL="0" indent="0">
              <a:buNone/>
            </a:pPr>
            <a:endParaRPr lang="fr-FR" sz="1600" dirty="0">
              <a:latin typeface="Arial" panose="020B0604020202020204" pitchFamily="34" charset="0"/>
              <a:cs typeface="Arial" panose="020B0604020202020204" pitchFamily="34" charset="0"/>
            </a:endParaRPr>
          </a:p>
          <a:p>
            <a:pPr marL="0" indent="0">
              <a:buNone/>
            </a:pPr>
            <a:r>
              <a:rPr lang="fr-FR" sz="1600" dirty="0">
                <a:latin typeface="Arial" panose="020B0604020202020204" pitchFamily="34" charset="0"/>
                <a:cs typeface="Arial" panose="020B0604020202020204" pitchFamily="34" charset="0"/>
              </a:rPr>
              <a:t>A  B  C  D  E  F  G  H  I  J   K   …</a:t>
            </a:r>
          </a:p>
        </p:txBody>
      </p:sp>
      <p:cxnSp>
        <p:nvCxnSpPr>
          <p:cNvPr id="10" name="Connecteur droit avec flèche 9"/>
          <p:cNvCxnSpPr/>
          <p:nvPr/>
        </p:nvCxnSpPr>
        <p:spPr>
          <a:xfrm>
            <a:off x="4596383" y="3933057"/>
            <a:ext cx="756084" cy="36004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4812407" y="3933057"/>
            <a:ext cx="756084" cy="36004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5028431" y="3933057"/>
            <a:ext cx="767705" cy="36004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244455" y="3933057"/>
            <a:ext cx="767705" cy="36004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Espace réservé du contenu 2"/>
          <p:cNvSpPr txBox="1">
            <a:spLocks/>
          </p:cNvSpPr>
          <p:nvPr/>
        </p:nvSpPr>
        <p:spPr>
          <a:xfrm>
            <a:off x="4499992" y="4869161"/>
            <a:ext cx="4186808" cy="100811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1600" dirty="0">
                <a:latin typeface="Arial" panose="020B0604020202020204" pitchFamily="34" charset="0"/>
                <a:cs typeface="Arial" panose="020B0604020202020204" pitchFamily="34" charset="0"/>
              </a:rPr>
              <a:t>Exercice :</a:t>
            </a:r>
          </a:p>
          <a:p>
            <a:pPr marL="266700" indent="0">
              <a:buNone/>
            </a:pPr>
            <a:r>
              <a:rPr lang="fr-FR" sz="1600" dirty="0">
                <a:latin typeface="Arial" panose="020B0604020202020204" pitchFamily="34" charset="0"/>
                <a:cs typeface="Arial" panose="020B0604020202020204" pitchFamily="34" charset="0"/>
              </a:rPr>
              <a:t>Donnée chiffrée : FBEHUHGX. Clé = 3.</a:t>
            </a:r>
          </a:p>
          <a:p>
            <a:pPr marL="266700" indent="0">
              <a:buNone/>
            </a:pPr>
            <a:r>
              <a:rPr lang="fr-FR" sz="1600" dirty="0">
                <a:latin typeface="Arial" panose="020B0604020202020204" pitchFamily="34" charset="0"/>
                <a:cs typeface="Arial" panose="020B0604020202020204" pitchFamily="34" charset="0"/>
              </a:rPr>
              <a:t>Quelle est la donnée en clair ?</a:t>
            </a:r>
          </a:p>
        </p:txBody>
      </p:sp>
    </p:spTree>
    <p:extLst>
      <p:ext uri="{BB962C8B-B14F-4D97-AF65-F5344CB8AC3E}">
        <p14:creationId xmlns:p14="http://schemas.microsoft.com/office/powerpoint/2010/main" val="2657220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5032</Words>
  <Application>Microsoft Macintosh PowerPoint</Application>
  <PresentationFormat>Affichage à l'écran (4:3)</PresentationFormat>
  <Paragraphs>726</Paragraphs>
  <Slides>42</Slides>
  <Notes>18</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42</vt:i4>
      </vt:variant>
    </vt:vector>
  </HeadingPairs>
  <TitlesOfParts>
    <vt:vector size="54" baseType="lpstr">
      <vt:lpstr>Arial</vt:lpstr>
      <vt:lpstr>Arial Narrow</vt:lpstr>
      <vt:lpstr>Calibri</vt:lpstr>
      <vt:lpstr>Courier New</vt:lpstr>
      <vt:lpstr>DDG_ProximaNova</vt:lpstr>
      <vt:lpstr>Helvetica 35 Thin</vt:lpstr>
      <vt:lpstr>inherit</vt:lpstr>
      <vt:lpstr>Miriam Fixed</vt:lpstr>
      <vt:lpstr>Söhne</vt:lpstr>
      <vt:lpstr>Verdana</vt:lpstr>
      <vt:lpstr>Wingdings</vt:lpstr>
      <vt:lpstr>Thème Office</vt:lpstr>
      <vt:lpstr>Sensibilisation et initiation à la cybersécurité</vt:lpstr>
      <vt:lpstr>Plan du module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3. Les bases de la cryptographie</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4. La sécurité des applications web</vt:lpstr>
      <vt:lpstr>Merci de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2015-11-09T10:10:28Z</dcterms:created>
  <dcterms:modified xsi:type="dcterms:W3CDTF">2025-01-21T11:45:29Z</dcterms:modified>
</cp:coreProperties>
</file>