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56" r:id="rId2"/>
    <p:sldId id="258" r:id="rId3"/>
    <p:sldId id="259" r:id="rId4"/>
    <p:sldId id="260" r:id="rId5"/>
    <p:sldId id="261" r:id="rId6"/>
    <p:sldId id="262" r:id="rId7"/>
    <p:sldId id="263" r:id="rId8"/>
    <p:sldId id="264" r:id="rId9"/>
    <p:sldId id="265" r:id="rId10"/>
    <p:sldId id="276" r:id="rId11"/>
    <p:sldId id="277" r:id="rId12"/>
    <p:sldId id="278" r:id="rId13"/>
    <p:sldId id="279" r:id="rId14"/>
    <p:sldId id="266" r:id="rId15"/>
    <p:sldId id="267" r:id="rId16"/>
    <p:sldId id="268" r:id="rId17"/>
    <p:sldId id="269" r:id="rId18"/>
    <p:sldId id="270" r:id="rId19"/>
    <p:sldId id="271" r:id="rId20"/>
    <p:sldId id="275" r:id="rId21"/>
    <p:sldId id="272" r:id="rId22"/>
    <p:sldId id="273" r:id="rId23"/>
    <p:sldId id="27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r" initials="l" lastIdx="1" clrIdx="0">
    <p:extLst>
      <p:ext uri="{19B8F6BF-5375-455C-9EA6-DF929625EA0E}">
        <p15:presenceInfo xmlns:p15="http://schemas.microsoft.com/office/powerpoint/2012/main" userId="l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87" autoAdjust="0"/>
    <p:restoredTop sz="94017"/>
  </p:normalViewPr>
  <p:slideViewPr>
    <p:cSldViewPr snapToGrid="0">
      <p:cViewPr varScale="1">
        <p:scale>
          <a:sx n="66" d="100"/>
          <a:sy n="66" d="100"/>
        </p:scale>
        <p:origin x="216" y="1136"/>
      </p:cViewPr>
      <p:guideLst/>
    </p:cSldViewPr>
  </p:slideViewPr>
  <p:outlineViewPr>
    <p:cViewPr>
      <p:scale>
        <a:sx n="33" d="100"/>
        <a:sy n="33" d="100"/>
      </p:scale>
      <p:origin x="0" y="-3968"/>
    </p:cViewPr>
  </p:outlineViewPr>
  <p:notesTextViewPr>
    <p:cViewPr>
      <p:scale>
        <a:sx n="1" d="1"/>
        <a:sy n="1" d="1"/>
      </p:scale>
      <p:origin x="0" y="0"/>
    </p:cViewPr>
  </p:notesTextViewPr>
  <p:notesViewPr>
    <p:cSldViewPr snapToGrid="0">
      <p:cViewPr varScale="1">
        <p:scale>
          <a:sx n="87" d="100"/>
          <a:sy n="87" d="100"/>
        </p:scale>
        <p:origin x="390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2B9DEA-7A8E-4C53-9505-BB6096777F98}" type="datetimeFigureOut">
              <a:rPr lang="fr-FR" smtClean="0"/>
              <a:t>19/02/2025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CA5F17-27CA-4A56-8770-70688456BA7C}" type="slidenum">
              <a:rPr lang="fr-FR" smtClean="0"/>
              <a:t>‹N°›</a:t>
            </a:fld>
            <a:endParaRPr lang="fr-FR"/>
          </a:p>
        </p:txBody>
      </p:sp>
    </p:spTree>
    <p:extLst>
      <p:ext uri="{BB962C8B-B14F-4D97-AF65-F5344CB8AC3E}">
        <p14:creationId xmlns:p14="http://schemas.microsoft.com/office/powerpoint/2010/main" val="1123914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ec105.seancetenante.com/documents/003-module_3_reseau_et_applicatifs-v1.2.pdf"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sec105.seancetenante.com/documents/005-SEC105-Fiche-seance-2024-05-29"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LIG03 – début : 20/02/2025</a:t>
            </a:r>
          </a:p>
          <a:p>
            <a:endParaRPr lang="fr-FR" dirty="0"/>
          </a:p>
        </p:txBody>
      </p:sp>
      <p:sp>
        <p:nvSpPr>
          <p:cNvPr id="4" name="Espace réservé du numéro de diapositive 3"/>
          <p:cNvSpPr>
            <a:spLocks noGrp="1"/>
          </p:cNvSpPr>
          <p:nvPr>
            <p:ph type="sldNum" sz="quarter" idx="10"/>
          </p:nvPr>
        </p:nvSpPr>
        <p:spPr/>
        <p:txBody>
          <a:bodyPr/>
          <a:lstStyle/>
          <a:p>
            <a:fld id="{BACA5F17-27CA-4A56-8770-70688456BA7C}" type="slidenum">
              <a:rPr lang="fr-FR" smtClean="0"/>
              <a:t>1</a:t>
            </a:fld>
            <a:endParaRPr lang="fr-FR"/>
          </a:p>
        </p:txBody>
      </p:sp>
    </p:spTree>
    <p:extLst>
      <p:ext uri="{BB962C8B-B14F-4D97-AF65-F5344CB8AC3E}">
        <p14:creationId xmlns:p14="http://schemas.microsoft.com/office/powerpoint/2010/main" val="3461419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buFont typeface="+mj-lt"/>
              <a:buNone/>
            </a:pPr>
            <a:r>
              <a:rPr lang="fr-FR" b="0" i="0" u="none" strike="noStrike" dirty="0">
                <a:effectLst/>
                <a:latin typeface="fkGroteskNeue"/>
              </a:rPr>
              <a:t>L'authentification : S'assurer que seules les personnes autorisées ont accès aux ressources, en vérifiant leur identité. Cela implique l'utilisation de mécanismes tels que les mots de passe ou l'authentification forte.</a:t>
            </a:r>
          </a:p>
          <a:p>
            <a:br>
              <a:rPr lang="fr-FR" dirty="0"/>
            </a:br>
            <a:endParaRPr lang="fr-FR" dirty="0"/>
          </a:p>
        </p:txBody>
      </p:sp>
      <p:sp>
        <p:nvSpPr>
          <p:cNvPr id="4" name="Espace réservé du numéro de diapositive 3"/>
          <p:cNvSpPr>
            <a:spLocks noGrp="1"/>
          </p:cNvSpPr>
          <p:nvPr>
            <p:ph type="sldNum" sz="quarter" idx="5"/>
          </p:nvPr>
        </p:nvSpPr>
        <p:spPr/>
        <p:txBody>
          <a:bodyPr/>
          <a:lstStyle/>
          <a:p>
            <a:fld id="{BACA5F17-27CA-4A56-8770-70688456BA7C}" type="slidenum">
              <a:rPr lang="fr-FR" smtClean="0"/>
              <a:t>3</a:t>
            </a:fld>
            <a:endParaRPr lang="fr-FR"/>
          </a:p>
        </p:txBody>
      </p:sp>
    </p:spTree>
    <p:extLst>
      <p:ext uri="{BB962C8B-B14F-4D97-AF65-F5344CB8AC3E}">
        <p14:creationId xmlns:p14="http://schemas.microsoft.com/office/powerpoint/2010/main" val="1397281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Quels sont les blocs de la figure montrant </a:t>
            </a:r>
          </a:p>
          <a:p>
            <a:r>
              <a:rPr lang="fr-FR" dirty="0"/>
              <a:t>- une attaque passive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une attaque active ?</a:t>
            </a:r>
          </a:p>
          <a:p>
            <a:endParaRPr lang="fr-FR" dirty="0"/>
          </a:p>
        </p:txBody>
      </p:sp>
      <p:sp>
        <p:nvSpPr>
          <p:cNvPr id="4" name="Espace réservé du numéro de diapositive 3"/>
          <p:cNvSpPr>
            <a:spLocks noGrp="1"/>
          </p:cNvSpPr>
          <p:nvPr>
            <p:ph type="sldNum" sz="quarter" idx="5"/>
          </p:nvPr>
        </p:nvSpPr>
        <p:spPr/>
        <p:txBody>
          <a:bodyPr/>
          <a:lstStyle/>
          <a:p>
            <a:fld id="{BACA5F17-27CA-4A56-8770-70688456BA7C}" type="slidenum">
              <a:rPr lang="fr-FR" smtClean="0"/>
              <a:t>6</a:t>
            </a:fld>
            <a:endParaRPr lang="fr-FR"/>
          </a:p>
        </p:txBody>
      </p:sp>
    </p:spTree>
    <p:extLst>
      <p:ext uri="{BB962C8B-B14F-4D97-AF65-F5344CB8AC3E}">
        <p14:creationId xmlns:p14="http://schemas.microsoft.com/office/powerpoint/2010/main" val="2766312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Recherche par mot clé ou par CVE ID.</a:t>
            </a:r>
          </a:p>
          <a:p>
            <a:r>
              <a:rPr lang="fr-FR" dirty="0" err="1"/>
              <a:t>Severity</a:t>
            </a:r>
            <a:r>
              <a:rPr lang="fr-FR" dirty="0"/>
              <a:t> : </a:t>
            </a:r>
            <a:r>
              <a:rPr lang="fr-FR" b="0" i="0" u="none" strike="noStrike" dirty="0" err="1">
                <a:solidFill>
                  <a:srgbClr val="111111"/>
                </a:solidFill>
                <a:effectLst/>
                <a:latin typeface="Open Sans" panose="020F0502020204030204" pitchFamily="34" charset="0"/>
              </a:rPr>
              <a:t>critical</a:t>
            </a:r>
            <a:r>
              <a:rPr lang="fr-FR" b="0" i="0" u="none" strike="noStrike" dirty="0">
                <a:solidFill>
                  <a:srgbClr val="111111"/>
                </a:solidFill>
                <a:effectLst/>
                <a:latin typeface="Open Sans" panose="020F0502020204030204" pitchFamily="34" charset="0"/>
              </a:rPr>
              <a:t>, high, medium, </a:t>
            </a:r>
            <a:r>
              <a:rPr lang="fr-FR" b="0" i="0" u="none" strike="noStrike" dirty="0" err="1">
                <a:solidFill>
                  <a:srgbClr val="111111"/>
                </a:solidFill>
                <a:effectLst/>
                <a:latin typeface="Open Sans" panose="020F0502020204030204" pitchFamily="34" charset="0"/>
              </a:rPr>
              <a:t>low</a:t>
            </a:r>
            <a:endParaRPr lang="fr-FR" dirty="0"/>
          </a:p>
        </p:txBody>
      </p:sp>
      <p:sp>
        <p:nvSpPr>
          <p:cNvPr id="4" name="Espace réservé du numéro de diapositive 3"/>
          <p:cNvSpPr>
            <a:spLocks noGrp="1"/>
          </p:cNvSpPr>
          <p:nvPr>
            <p:ph type="sldNum" sz="quarter" idx="5"/>
          </p:nvPr>
        </p:nvSpPr>
        <p:spPr/>
        <p:txBody>
          <a:bodyPr/>
          <a:lstStyle/>
          <a:p>
            <a:fld id="{BACA5F17-27CA-4A56-8770-70688456BA7C}" type="slidenum">
              <a:rPr lang="fr-FR" smtClean="0"/>
              <a:t>7</a:t>
            </a:fld>
            <a:endParaRPr lang="fr-FR"/>
          </a:p>
        </p:txBody>
      </p:sp>
    </p:spTree>
    <p:extLst>
      <p:ext uri="{BB962C8B-B14F-4D97-AF65-F5344CB8AC3E}">
        <p14:creationId xmlns:p14="http://schemas.microsoft.com/office/powerpoint/2010/main" val="73931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i="1" dirty="0">
                <a:solidFill>
                  <a:schemeClr val="accent1"/>
                </a:solidFill>
              </a:rPr>
              <a:t>NAS, </a:t>
            </a:r>
            <a:r>
              <a:rPr lang="fr-FR" sz="1200" i="1" dirty="0">
                <a:solidFill>
                  <a:schemeClr val="tx1">
                    <a:lumMod val="65000"/>
                    <a:lumOff val="35000"/>
                  </a:schemeClr>
                </a:solidFill>
              </a:rPr>
              <a:t>Network Access Server   ≠   NAS, Network Access Storage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strike="noStrike" dirty="0">
                <a:solidFill>
                  <a:srgbClr val="ECECEC"/>
                </a:solidFill>
                <a:effectLst/>
                <a:latin typeface="Söhne"/>
              </a:rPr>
              <a:t>LIG02 – 2</a:t>
            </a:r>
            <a:r>
              <a:rPr lang="fr-FR" b="0" i="0" u="none" strike="noStrike" baseline="30000" dirty="0">
                <a:solidFill>
                  <a:srgbClr val="ECECEC"/>
                </a:solidFill>
                <a:effectLst/>
                <a:latin typeface="Söhne"/>
              </a:rPr>
              <a:t>e</a:t>
            </a:r>
            <a:r>
              <a:rPr lang="fr-FR" b="0" i="0" u="none" strike="noStrike" dirty="0">
                <a:solidFill>
                  <a:srgbClr val="ECECEC"/>
                </a:solidFill>
                <a:effectLst/>
                <a:latin typeface="Söhne"/>
              </a:rPr>
              <a:t> séance, 4h </a:t>
            </a:r>
            <a:r>
              <a:rPr lang="fr-FR" sz="1200" i="1" dirty="0">
                <a:solidFill>
                  <a:schemeClr val="tx1">
                    <a:lumMod val="65000"/>
                    <a:lumOff val="35000"/>
                  </a:schemeClr>
                </a:solidFill>
              </a:rPr>
              <a:t>29/05/2024</a:t>
            </a:r>
            <a:r>
              <a:rPr lang="fr-FR" b="0" i="0" u="none" strike="noStrike" dirty="0">
                <a:solidFill>
                  <a:srgbClr val="ECECEC"/>
                </a:solidFill>
                <a:effectLst/>
                <a:latin typeface="Söhne"/>
              </a:rPr>
              <a:t> avec 2h pour le module </a:t>
            </a:r>
            <a:r>
              <a:rPr lang="fr-FR" b="0" i="0" dirty="0">
                <a:solidFill>
                  <a:srgbClr val="7700FF"/>
                </a:solidFill>
                <a:effectLst/>
                <a:latin typeface="Verdana" panose="020B0604030504040204" pitchFamily="34" charset="0"/>
                <a:hlinkClick r:id="rId3" tooltip="Cours-SEC-1.2.pdf"/>
              </a:rPr>
              <a:t>003 - CyberEdu - les aspects réseau et applicatifs</a:t>
            </a:r>
            <a:r>
              <a:rPr lang="fr-FR" b="0" i="0" u="none" strike="noStrike" dirty="0">
                <a:solidFill>
                  <a:srgbClr val="ECECEC"/>
                </a:solidFill>
                <a:effectLst/>
                <a:latin typeface="Söhne"/>
              </a:rPr>
              <a:t> et 45mn de travail préalable </a:t>
            </a:r>
            <a:r>
              <a:rPr lang="fr-FR" b="0" i="0" dirty="0">
                <a:solidFill>
                  <a:srgbClr val="7700FF"/>
                </a:solidFill>
                <a:effectLst/>
                <a:latin typeface="Verdana" panose="020B0604030504040204" pitchFamily="34" charset="0"/>
                <a:hlinkClick r:id="rId4" tooltip="Fiche séance du 29/05/2024"/>
              </a:rPr>
              <a:t>Fiche séance du 29/05/2024</a:t>
            </a:r>
            <a:endParaRPr lang="fr-FR" b="0" dirty="0"/>
          </a:p>
          <a:p>
            <a:endParaRPr lang="fr-FR" dirty="0"/>
          </a:p>
        </p:txBody>
      </p:sp>
      <p:sp>
        <p:nvSpPr>
          <p:cNvPr id="4" name="Espace réservé du numéro de diapositive 3"/>
          <p:cNvSpPr>
            <a:spLocks noGrp="1"/>
          </p:cNvSpPr>
          <p:nvPr>
            <p:ph type="sldNum" sz="quarter" idx="5"/>
          </p:nvPr>
        </p:nvSpPr>
        <p:spPr/>
        <p:txBody>
          <a:bodyPr/>
          <a:lstStyle/>
          <a:p>
            <a:fld id="{BACA5F17-27CA-4A56-8770-70688456BA7C}" type="slidenum">
              <a:rPr lang="fr-FR" smtClean="0"/>
              <a:t>17</a:t>
            </a:fld>
            <a:endParaRPr lang="fr-FR"/>
          </a:p>
        </p:txBody>
      </p:sp>
    </p:spTree>
    <p:extLst>
      <p:ext uri="{BB962C8B-B14F-4D97-AF65-F5344CB8AC3E}">
        <p14:creationId xmlns:p14="http://schemas.microsoft.com/office/powerpoint/2010/main" val="3427581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ACA5F17-27CA-4A56-8770-70688456BA7C}" type="slidenum">
              <a:rPr lang="fr-FR" smtClean="0"/>
              <a:t>18</a:t>
            </a:fld>
            <a:endParaRPr lang="fr-FR"/>
          </a:p>
        </p:txBody>
      </p:sp>
    </p:spTree>
    <p:extLst>
      <p:ext uri="{BB962C8B-B14F-4D97-AF65-F5344CB8AC3E}">
        <p14:creationId xmlns:p14="http://schemas.microsoft.com/office/powerpoint/2010/main" val="1337957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ACA5F17-27CA-4A56-8770-70688456BA7C}" type="slidenum">
              <a:rPr lang="fr-FR" smtClean="0"/>
              <a:t>19</a:t>
            </a:fld>
            <a:endParaRPr lang="fr-FR"/>
          </a:p>
        </p:txBody>
      </p:sp>
    </p:spTree>
    <p:extLst>
      <p:ext uri="{BB962C8B-B14F-4D97-AF65-F5344CB8AC3E}">
        <p14:creationId xmlns:p14="http://schemas.microsoft.com/office/powerpoint/2010/main" val="723929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ACA5F17-27CA-4A56-8770-70688456BA7C}" type="slidenum">
              <a:rPr lang="fr-FR" smtClean="0"/>
              <a:t>20</a:t>
            </a:fld>
            <a:endParaRPr lang="fr-FR"/>
          </a:p>
        </p:txBody>
      </p:sp>
    </p:spTree>
    <p:extLst>
      <p:ext uri="{BB962C8B-B14F-4D97-AF65-F5344CB8AC3E}">
        <p14:creationId xmlns:p14="http://schemas.microsoft.com/office/powerpoint/2010/main" val="2947511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ACA5F17-27CA-4A56-8770-70688456BA7C}" type="slidenum">
              <a:rPr lang="fr-FR" smtClean="0"/>
              <a:t>23</a:t>
            </a:fld>
            <a:endParaRPr lang="fr-FR"/>
          </a:p>
        </p:txBody>
      </p:sp>
    </p:spTree>
    <p:extLst>
      <p:ext uri="{BB962C8B-B14F-4D97-AF65-F5344CB8AC3E}">
        <p14:creationId xmlns:p14="http://schemas.microsoft.com/office/powerpoint/2010/main" val="2826377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F070799-EED6-46BE-85D7-F30B1BC9C172}" type="datetime1">
              <a:rPr lang="en-US" smtClean="0"/>
              <a:t>2/19/25</a:t>
            </a:fld>
            <a:endParaRPr lang="en-US" dirty="0"/>
          </a:p>
        </p:txBody>
      </p:sp>
      <p:sp>
        <p:nvSpPr>
          <p:cNvPr id="5" name="Footer Placeholder 4"/>
          <p:cNvSpPr>
            <a:spLocks noGrp="1"/>
          </p:cNvSpPr>
          <p:nvPr>
            <p:ph type="ftr" sz="quarter" idx="11"/>
          </p:nvPr>
        </p:nvSpPr>
        <p:spPr/>
        <p:txBody>
          <a:bodyPr/>
          <a:lstStyle/>
          <a:p>
            <a:r>
              <a:rPr lang="it-IT"/>
              <a:t>PEI / CAI / RSX112 - LR - 2017-2018</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112AAAE4-44B2-437C-B56F-FA2C17EEA30D}" type="datetime1">
              <a:rPr lang="en-US" smtClean="0"/>
              <a:t>2/19/25</a:t>
            </a:fld>
            <a:endParaRPr lang="en-US" dirty="0"/>
          </a:p>
        </p:txBody>
      </p:sp>
      <p:sp>
        <p:nvSpPr>
          <p:cNvPr id="5" name="Footer Placeholder 4"/>
          <p:cNvSpPr>
            <a:spLocks noGrp="1"/>
          </p:cNvSpPr>
          <p:nvPr>
            <p:ph type="ftr" sz="quarter" idx="11"/>
          </p:nvPr>
        </p:nvSpPr>
        <p:spPr/>
        <p:txBody>
          <a:bodyPr/>
          <a:lstStyle/>
          <a:p>
            <a:r>
              <a:rPr lang="it-IT"/>
              <a:t>PEI / CAI / RSX112 - LR - 2017-2018</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0539ECC3-071C-43D4-863B-9E5D8C04E79D}" type="datetime1">
              <a:rPr lang="en-US" smtClean="0"/>
              <a:t>2/19/25</a:t>
            </a:fld>
            <a:endParaRPr lang="en-US" dirty="0"/>
          </a:p>
        </p:txBody>
      </p:sp>
      <p:sp>
        <p:nvSpPr>
          <p:cNvPr id="5" name="Footer Placeholder 4"/>
          <p:cNvSpPr>
            <a:spLocks noGrp="1"/>
          </p:cNvSpPr>
          <p:nvPr>
            <p:ph type="ftr" sz="quarter" idx="11"/>
          </p:nvPr>
        </p:nvSpPr>
        <p:spPr/>
        <p:txBody>
          <a:bodyPr/>
          <a:lstStyle/>
          <a:p>
            <a:r>
              <a:rPr lang="it-IT"/>
              <a:t>PEI / CAI / RSX112 - LR - 2017-2018</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C95ED0C9-A149-44EF-B00F-8CEB5A83C39A}" type="datetime1">
              <a:rPr lang="en-US" smtClean="0"/>
              <a:t>2/19/25</a:t>
            </a:fld>
            <a:endParaRPr lang="en-US" dirty="0"/>
          </a:p>
        </p:txBody>
      </p:sp>
      <p:sp>
        <p:nvSpPr>
          <p:cNvPr id="6" name="Footer Placeholder 5"/>
          <p:cNvSpPr>
            <a:spLocks noGrp="1"/>
          </p:cNvSpPr>
          <p:nvPr>
            <p:ph type="ftr" sz="quarter" idx="11"/>
          </p:nvPr>
        </p:nvSpPr>
        <p:spPr/>
        <p:txBody>
          <a:bodyPr/>
          <a:lstStyle/>
          <a:p>
            <a:r>
              <a:rPr lang="it-IT"/>
              <a:t>PEI / CAI / RSX112 - LR - 2017-2018</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E27D87CE-5EF1-4706-BB01-00EA985655AD}" type="datetime1">
              <a:rPr lang="en-US" smtClean="0"/>
              <a:t>2/19/25</a:t>
            </a:fld>
            <a:endParaRPr lang="en-US" dirty="0"/>
          </a:p>
        </p:txBody>
      </p:sp>
      <p:sp>
        <p:nvSpPr>
          <p:cNvPr id="6" name="Footer Placeholder 5"/>
          <p:cNvSpPr>
            <a:spLocks noGrp="1"/>
          </p:cNvSpPr>
          <p:nvPr>
            <p:ph type="ftr" sz="quarter" idx="11"/>
          </p:nvPr>
        </p:nvSpPr>
        <p:spPr/>
        <p:txBody>
          <a:bodyPr/>
          <a:lstStyle/>
          <a:p>
            <a:r>
              <a:rPr lang="it-IT"/>
              <a:t>PEI / CAI / RSX112 - LR - 2017-2018</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81AE31A7-4A9A-4EEE-86A7-D675CB1076C4}" type="datetime1">
              <a:rPr lang="en-US" smtClean="0"/>
              <a:t>2/19/25</a:t>
            </a:fld>
            <a:endParaRPr lang="en-US" dirty="0"/>
          </a:p>
        </p:txBody>
      </p:sp>
      <p:sp>
        <p:nvSpPr>
          <p:cNvPr id="6" name="Footer Placeholder 5"/>
          <p:cNvSpPr>
            <a:spLocks noGrp="1"/>
          </p:cNvSpPr>
          <p:nvPr>
            <p:ph type="ftr" sz="quarter" idx="11"/>
          </p:nvPr>
        </p:nvSpPr>
        <p:spPr/>
        <p:txBody>
          <a:bodyPr/>
          <a:lstStyle/>
          <a:p>
            <a:r>
              <a:rPr lang="it-IT"/>
              <a:t>PEI / CAI / RSX112 - LR - 2017-2018</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B1127E4-09BF-4158-BAF2-F889C75C296F}" type="datetime1">
              <a:rPr lang="en-US" smtClean="0"/>
              <a:t>2/19/25</a:t>
            </a:fld>
            <a:endParaRPr lang="en-US" dirty="0"/>
          </a:p>
        </p:txBody>
      </p:sp>
      <p:sp>
        <p:nvSpPr>
          <p:cNvPr id="5" name="Footer Placeholder 4"/>
          <p:cNvSpPr>
            <a:spLocks noGrp="1"/>
          </p:cNvSpPr>
          <p:nvPr>
            <p:ph type="ftr" sz="quarter" idx="11"/>
          </p:nvPr>
        </p:nvSpPr>
        <p:spPr/>
        <p:txBody>
          <a:bodyPr/>
          <a:lstStyle/>
          <a:p>
            <a:r>
              <a:rPr lang="it-IT"/>
              <a:t>PEI / CAI / RSX112 - LR - 2017-2018</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E56B8C9-AB68-4CF1-AA90-BEDC2E931401}" type="datetime1">
              <a:rPr lang="en-US" smtClean="0"/>
              <a:t>2/19/25</a:t>
            </a:fld>
            <a:endParaRPr lang="en-US" dirty="0"/>
          </a:p>
        </p:txBody>
      </p:sp>
      <p:sp>
        <p:nvSpPr>
          <p:cNvPr id="5" name="Footer Placeholder 4"/>
          <p:cNvSpPr>
            <a:spLocks noGrp="1"/>
          </p:cNvSpPr>
          <p:nvPr>
            <p:ph type="ftr" sz="quarter" idx="11"/>
          </p:nvPr>
        </p:nvSpPr>
        <p:spPr/>
        <p:txBody>
          <a:bodyPr/>
          <a:lstStyle/>
          <a:p>
            <a:r>
              <a:rPr lang="it-IT"/>
              <a:t>PEI / CAI / RSX112 - LR - 2017-2018</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CB7FBD1-3D1B-4720-80F5-5B3BB06690CD}" type="datetime1">
              <a:rPr lang="en-US" smtClean="0"/>
              <a:t>2/19/25</a:t>
            </a:fld>
            <a:endParaRPr lang="en-US" dirty="0"/>
          </a:p>
        </p:txBody>
      </p:sp>
      <p:sp>
        <p:nvSpPr>
          <p:cNvPr id="5" name="Footer Placeholder 4"/>
          <p:cNvSpPr>
            <a:spLocks noGrp="1"/>
          </p:cNvSpPr>
          <p:nvPr>
            <p:ph type="ftr" sz="quarter" idx="11"/>
          </p:nvPr>
        </p:nvSpPr>
        <p:spPr/>
        <p:txBody>
          <a:bodyPr/>
          <a:lstStyle/>
          <a:p>
            <a:r>
              <a:rPr lang="it-IT"/>
              <a:t>PEI / CAI / RSX112 - LR - 2017-2018</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CBD6AD4A-47E5-4FCF-8373-04ABFC68FEEF}" type="datetime1">
              <a:rPr lang="en-US" smtClean="0"/>
              <a:t>2/19/25</a:t>
            </a:fld>
            <a:endParaRPr lang="en-US" dirty="0"/>
          </a:p>
        </p:txBody>
      </p:sp>
      <p:sp>
        <p:nvSpPr>
          <p:cNvPr id="5" name="Footer Placeholder 4"/>
          <p:cNvSpPr>
            <a:spLocks noGrp="1"/>
          </p:cNvSpPr>
          <p:nvPr>
            <p:ph type="ftr" sz="quarter" idx="11"/>
          </p:nvPr>
        </p:nvSpPr>
        <p:spPr/>
        <p:txBody>
          <a:bodyPr/>
          <a:lstStyle/>
          <a:p>
            <a:r>
              <a:rPr lang="it-IT"/>
              <a:t>PEI / CAI / RSX112 - LR - 2017-2018</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200A2D2-31A3-489B-AA8C-32DC99FDE086}" type="datetime1">
              <a:rPr lang="en-US" smtClean="0"/>
              <a:t>2/19/25</a:t>
            </a:fld>
            <a:endParaRPr lang="en-US" dirty="0"/>
          </a:p>
        </p:txBody>
      </p:sp>
      <p:sp>
        <p:nvSpPr>
          <p:cNvPr id="6" name="Footer Placeholder 5"/>
          <p:cNvSpPr>
            <a:spLocks noGrp="1"/>
          </p:cNvSpPr>
          <p:nvPr>
            <p:ph type="ftr" sz="quarter" idx="11"/>
          </p:nvPr>
        </p:nvSpPr>
        <p:spPr/>
        <p:txBody>
          <a:bodyPr/>
          <a:lstStyle/>
          <a:p>
            <a:r>
              <a:rPr lang="it-IT"/>
              <a:t>PEI / CAI / RSX112 - LR - 2017-2018</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D6284E1-DCDF-466C-B45C-851E7E7D5BDD}" type="datetime1">
              <a:rPr lang="en-US" smtClean="0"/>
              <a:t>2/19/25</a:t>
            </a:fld>
            <a:endParaRPr lang="en-US" dirty="0"/>
          </a:p>
        </p:txBody>
      </p:sp>
      <p:sp>
        <p:nvSpPr>
          <p:cNvPr id="8" name="Footer Placeholder 7"/>
          <p:cNvSpPr>
            <a:spLocks noGrp="1"/>
          </p:cNvSpPr>
          <p:nvPr>
            <p:ph type="ftr" sz="quarter" idx="11"/>
          </p:nvPr>
        </p:nvSpPr>
        <p:spPr/>
        <p:txBody>
          <a:bodyPr/>
          <a:lstStyle/>
          <a:p>
            <a:r>
              <a:rPr lang="it-IT"/>
              <a:t>PEI / CAI / RSX112 - LR - 2017-2018</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5A1622A4-2060-4B7A-8339-1EA1254B458A}" type="datetime1">
              <a:rPr lang="en-US" smtClean="0"/>
              <a:t>2/19/25</a:t>
            </a:fld>
            <a:endParaRPr lang="en-US" dirty="0"/>
          </a:p>
        </p:txBody>
      </p:sp>
      <p:sp>
        <p:nvSpPr>
          <p:cNvPr id="4" name="Footer Placeholder 3"/>
          <p:cNvSpPr>
            <a:spLocks noGrp="1"/>
          </p:cNvSpPr>
          <p:nvPr>
            <p:ph type="ftr" sz="quarter" idx="11"/>
          </p:nvPr>
        </p:nvSpPr>
        <p:spPr/>
        <p:txBody>
          <a:bodyPr/>
          <a:lstStyle/>
          <a:p>
            <a:r>
              <a:rPr lang="it-IT"/>
              <a:t>PEI / CAI / RSX112 - LR - 2017-2018</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4AF6DB-89D2-4AA1-8757-743BB7870526}" type="datetime1">
              <a:rPr lang="en-US" smtClean="0"/>
              <a:t>2/19/25</a:t>
            </a:fld>
            <a:endParaRPr lang="en-US" dirty="0"/>
          </a:p>
        </p:txBody>
      </p:sp>
      <p:sp>
        <p:nvSpPr>
          <p:cNvPr id="3" name="Footer Placeholder 2"/>
          <p:cNvSpPr>
            <a:spLocks noGrp="1"/>
          </p:cNvSpPr>
          <p:nvPr>
            <p:ph type="ftr" sz="quarter" idx="11"/>
          </p:nvPr>
        </p:nvSpPr>
        <p:spPr/>
        <p:txBody>
          <a:bodyPr/>
          <a:lstStyle/>
          <a:p>
            <a:r>
              <a:rPr lang="it-IT"/>
              <a:t>PEI / CAI / RSX112 - LR - 2017-2018</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83852692-0500-4277-97BC-02D6786F2C77}" type="datetime1">
              <a:rPr lang="en-US" smtClean="0"/>
              <a:t>2/19/25</a:t>
            </a:fld>
            <a:endParaRPr lang="en-US" dirty="0"/>
          </a:p>
        </p:txBody>
      </p:sp>
      <p:sp>
        <p:nvSpPr>
          <p:cNvPr id="6" name="Footer Placeholder 5"/>
          <p:cNvSpPr>
            <a:spLocks noGrp="1"/>
          </p:cNvSpPr>
          <p:nvPr>
            <p:ph type="ftr" sz="quarter" idx="11"/>
          </p:nvPr>
        </p:nvSpPr>
        <p:spPr/>
        <p:txBody>
          <a:bodyPr/>
          <a:lstStyle/>
          <a:p>
            <a:r>
              <a:rPr lang="it-IT"/>
              <a:t>PEI / CAI / RSX112 - LR - 2017-2018</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8447458C-DD70-428C-A911-F85A43697A72}" type="datetime1">
              <a:rPr lang="en-US" smtClean="0"/>
              <a:t>2/19/25</a:t>
            </a:fld>
            <a:endParaRPr lang="en-US" dirty="0"/>
          </a:p>
        </p:txBody>
      </p:sp>
      <p:sp>
        <p:nvSpPr>
          <p:cNvPr id="6" name="Footer Placeholder 5"/>
          <p:cNvSpPr>
            <a:spLocks noGrp="1"/>
          </p:cNvSpPr>
          <p:nvPr>
            <p:ph type="ftr" sz="quarter" idx="11"/>
          </p:nvPr>
        </p:nvSpPr>
        <p:spPr/>
        <p:txBody>
          <a:bodyPr/>
          <a:lstStyle/>
          <a:p>
            <a:r>
              <a:rPr lang="it-IT"/>
              <a:t>PEI / CAI / RSX112 - LR - 2017-2018</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AEB736E-C8A7-4A31-AB3A-474D3FFF740A}" type="datetime1">
              <a:rPr lang="en-US" smtClean="0"/>
              <a:t>2/19/25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it-IT"/>
              <a:t>PEI / CAI / RSX112 - LR - 2017-2018</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gi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gi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gif"/><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3.gif"/><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n.wikipedia.org/wiki/Diameter_(protocol)" TargetMode="Externa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gif"/><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gif"/><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hyperlink" Target="https://www.cve.org/" TargetMode="External"/><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www.cve.org/CVERecord/SearchResults?query=Wazuh+Server" TargetMode="External"/><Relationship Id="rId4" Type="http://schemas.openxmlformats.org/officeDocument/2006/relationships/hyperlink" Target="https://www.cve.org/CVERecord/SearchResults?query=CVE-2025-21401" TargetMode="External"/><Relationship Id="rId9"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chor="t">
            <a:normAutofit/>
          </a:bodyPr>
          <a:lstStyle/>
          <a:p>
            <a:r>
              <a:rPr lang="fr-FR" sz="3600" dirty="0">
                <a:latin typeface="Calibri" panose="020F0502020204030204" pitchFamily="34" charset="0"/>
              </a:rPr>
              <a:t>SEC105 - Architectures et bonnes pratiques de la sécurité des réseaux, des systèmes, des données et des applications</a:t>
            </a:r>
            <a:br>
              <a:rPr lang="fr-FR" sz="3600" dirty="0">
                <a:latin typeface="Calibri" panose="020F0502020204030204" pitchFamily="34" charset="0"/>
              </a:rPr>
            </a:br>
            <a:r>
              <a:rPr lang="fr-FR" sz="2200" dirty="0">
                <a:latin typeface="Arial Narrow" panose="020B0604020202020204" pitchFamily="34" charset="0"/>
              </a:rPr>
              <a:t>PEI Millau – Concepteur Architecte Informatique (toutes spécialités)</a:t>
            </a:r>
          </a:p>
        </p:txBody>
      </p:sp>
      <p:sp>
        <p:nvSpPr>
          <p:cNvPr id="3" name="Sous-titre 2"/>
          <p:cNvSpPr>
            <a:spLocks noGrp="1"/>
          </p:cNvSpPr>
          <p:nvPr>
            <p:ph type="subTitle" idx="1"/>
          </p:nvPr>
        </p:nvSpPr>
        <p:spPr/>
        <p:txBody>
          <a:bodyPr>
            <a:normAutofit fontScale="92500" lnSpcReduction="20000"/>
          </a:bodyPr>
          <a:lstStyle/>
          <a:p>
            <a:r>
              <a:rPr lang="fr-FR" b="1" dirty="0">
                <a:latin typeface="Calibri" panose="020F0502020204030204" pitchFamily="34" charset="0"/>
                <a:cs typeface="Calibri" panose="020F0502020204030204" pitchFamily="34" charset="0"/>
              </a:rPr>
              <a:t>Objectif</a:t>
            </a:r>
            <a:r>
              <a:rPr lang="fr-FR" dirty="0">
                <a:latin typeface="Calibri" panose="020F0502020204030204" pitchFamily="34" charset="0"/>
                <a:cs typeface="Calibri" panose="020F0502020204030204" pitchFamily="34" charset="0"/>
              </a:rPr>
              <a:t> : Comprendre le fonctionnement et les vulnérabilités, configurer, exploiter, superviser les exigences de sécurité de base pour accéder aux réseaux d’entreprise et protéger les accès aux actifs essentiels et support de l’entreprise :</a:t>
            </a:r>
          </a:p>
          <a:p>
            <a:r>
              <a:rPr lang="fr-FR" sz="2400" b="1" dirty="0">
                <a:latin typeface="Calibri" panose="020F0502020204030204" pitchFamily="34" charset="0"/>
                <a:cs typeface="Calibri" panose="020F0502020204030204" pitchFamily="34" charset="0"/>
              </a:rPr>
              <a:t>Thème : Architectures et protocoles de sécurité pour les accès au SI</a:t>
            </a: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12" y="6104692"/>
            <a:ext cx="1005842" cy="396241"/>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7676" y="6066254"/>
            <a:ext cx="1391515" cy="473115"/>
          </a:xfrm>
          <a:prstGeom prst="rect">
            <a:avLst/>
          </a:prstGeom>
        </p:spPr>
      </p:pic>
      <p:sp>
        <p:nvSpPr>
          <p:cNvPr id="11" name="Espace réservé du pied de page 10"/>
          <p:cNvSpPr>
            <a:spLocks noGrp="1"/>
          </p:cNvSpPr>
          <p:nvPr>
            <p:ph type="ftr" sz="quarter" idx="11"/>
          </p:nvPr>
        </p:nvSpPr>
        <p:spPr>
          <a:xfrm>
            <a:off x="2589213" y="6119618"/>
            <a:ext cx="7619999" cy="365125"/>
          </a:xfrm>
        </p:spPr>
        <p:txBody>
          <a:bodyPr/>
          <a:lstStyle/>
          <a:p>
            <a:r>
              <a:rPr lang="it-IT" sz="1000" i="1" dirty="0"/>
              <a:t>PEI / CAI / SEC105- François </a:t>
            </a:r>
            <a:r>
              <a:rPr lang="it-IT" sz="1000" i="1" dirty="0" err="1"/>
              <a:t>Lacomme</a:t>
            </a:r>
            <a:r>
              <a:rPr lang="it-IT" sz="1000" i="1" dirty="0"/>
              <a:t> 2025 – Ludovic </a:t>
            </a:r>
            <a:r>
              <a:rPr lang="it-IT" sz="1000" i="1" dirty="0" err="1"/>
              <a:t>Ruault</a:t>
            </a:r>
            <a:r>
              <a:rPr lang="it-IT" sz="1000" i="1" dirty="0"/>
              <a:t> de Beaulieu – 2020-2021</a:t>
            </a:r>
            <a:endParaRPr lang="en-US" sz="1000" i="1" dirty="0"/>
          </a:p>
        </p:txBody>
      </p:sp>
      <p:sp>
        <p:nvSpPr>
          <p:cNvPr id="12" name="Espace réservé du numéro de diapositive 11"/>
          <p:cNvSpPr>
            <a:spLocks noGrp="1"/>
          </p:cNvSpPr>
          <p:nvPr>
            <p:ph type="sldNum" sz="quarter" idx="12"/>
          </p:nvPr>
        </p:nvSpPr>
        <p:spPr/>
        <p:txBody>
          <a:bodyPr/>
          <a:lstStyle/>
          <a:p>
            <a:fld id="{D57F1E4F-1CFF-5643-939E-217C01CDF565}" type="slidenum">
              <a:rPr lang="en-US" smtClean="0"/>
              <a:pPr/>
              <a:t>1</a:t>
            </a:fld>
            <a:endParaRPr lang="en-US" dirty="0"/>
          </a:p>
        </p:txBody>
      </p:sp>
      <p:pic>
        <p:nvPicPr>
          <p:cNvPr id="13" name="Imag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8366" y="6135808"/>
            <a:ext cx="1713634" cy="441937"/>
          </a:xfrm>
          <a:prstGeom prst="rect">
            <a:avLst/>
          </a:prstGeom>
        </p:spPr>
      </p:pic>
    </p:spTree>
    <p:extLst>
      <p:ext uri="{BB962C8B-B14F-4D97-AF65-F5344CB8AC3E}">
        <p14:creationId xmlns:p14="http://schemas.microsoft.com/office/powerpoint/2010/main" val="2102092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6995" y="624110"/>
            <a:ext cx="10387913" cy="672082"/>
          </a:xfrm>
        </p:spPr>
        <p:txBody>
          <a:bodyPr/>
          <a:lstStyle/>
          <a:p>
            <a:r>
              <a:rPr lang="fr-FR" dirty="0"/>
              <a:t>Standard 802.1x - Une réponse ?</a:t>
            </a:r>
          </a:p>
        </p:txBody>
      </p:sp>
      <p:sp>
        <p:nvSpPr>
          <p:cNvPr id="3" name="Espace réservé du contenu 2"/>
          <p:cNvSpPr>
            <a:spLocks noGrp="1"/>
          </p:cNvSpPr>
          <p:nvPr>
            <p:ph idx="1"/>
          </p:nvPr>
        </p:nvSpPr>
        <p:spPr>
          <a:xfrm>
            <a:off x="1696995" y="1350818"/>
            <a:ext cx="9807617" cy="4560404"/>
          </a:xfrm>
        </p:spPr>
        <p:txBody>
          <a:bodyPr>
            <a:normAutofit fontScale="85000" lnSpcReduction="10000"/>
          </a:bodyPr>
          <a:lstStyle/>
          <a:p>
            <a:pPr>
              <a:lnSpc>
                <a:spcPct val="120000"/>
              </a:lnSpc>
            </a:pPr>
            <a:r>
              <a:rPr lang="fr-FR" i="1" dirty="0">
                <a:solidFill>
                  <a:schemeClr val="tx1"/>
                </a:solidFill>
              </a:rPr>
              <a:t>802.1X est un standard lié à la sécurité des réseaux informatiques, mis au point en 2001 par l'IEEE</a:t>
            </a:r>
          </a:p>
          <a:p>
            <a:pPr>
              <a:lnSpc>
                <a:spcPct val="120000"/>
              </a:lnSpc>
            </a:pPr>
            <a:r>
              <a:rPr lang="fr-FR" i="1" dirty="0">
                <a:solidFill>
                  <a:schemeClr val="tx1"/>
                </a:solidFill>
              </a:rPr>
              <a:t>Il permet de contrôler l'accès aux équipements d'infrastructures réseau (et par ce biais, de relayer les informations liées aux dispositifs d'identification). </a:t>
            </a:r>
            <a:endParaRPr lang="en-US" b="1" i="1" dirty="0">
              <a:solidFill>
                <a:schemeClr val="tx1"/>
              </a:solidFill>
            </a:endParaRPr>
          </a:p>
          <a:p>
            <a:pPr>
              <a:spcBef>
                <a:spcPts val="0"/>
              </a:spcBef>
            </a:pPr>
            <a:endParaRPr lang="en-US" b="1" i="1" dirty="0"/>
          </a:p>
          <a:p>
            <a:pPr marL="0" indent="0">
              <a:buNone/>
            </a:pPr>
            <a:r>
              <a:rPr lang="fr-FR" b="1" i="1" dirty="0">
                <a:solidFill>
                  <a:schemeClr val="tx1"/>
                </a:solidFill>
              </a:rPr>
              <a:t>Principe : </a:t>
            </a:r>
          </a:p>
          <a:p>
            <a:pPr>
              <a:lnSpc>
                <a:spcPct val="110000"/>
              </a:lnSpc>
            </a:pPr>
            <a:r>
              <a:rPr lang="fr-FR" i="1" dirty="0">
                <a:solidFill>
                  <a:schemeClr val="tx1"/>
                </a:solidFill>
              </a:rPr>
              <a:t>En s'appuyant sur le protocole </a:t>
            </a:r>
            <a:r>
              <a:rPr lang="fr-FR" b="1" i="1" dirty="0">
                <a:solidFill>
                  <a:schemeClr val="tx1"/>
                </a:solidFill>
              </a:rPr>
              <a:t>EAP</a:t>
            </a:r>
            <a:r>
              <a:rPr lang="fr-FR" i="1" dirty="0">
                <a:solidFill>
                  <a:srgbClr val="FF0000"/>
                </a:solidFill>
              </a:rPr>
              <a:t>*</a:t>
            </a:r>
            <a:r>
              <a:rPr lang="fr-FR" i="1" dirty="0">
                <a:solidFill>
                  <a:schemeClr val="tx1"/>
                </a:solidFill>
              </a:rPr>
              <a:t> pour le transport des informations d'identification en mode client/serveur, et sur un serveur d'authentification (tel que RADIUS, TACACS, CAS, etc.) le déploiement de l'IEEE 802.1X fournit une couche de sécurité pour l'utilisation des réseaux câblés et sans fil.</a:t>
            </a:r>
          </a:p>
          <a:p>
            <a:pPr>
              <a:lnSpc>
                <a:spcPct val="110000"/>
              </a:lnSpc>
            </a:pPr>
            <a:r>
              <a:rPr lang="fr-FR" i="1" dirty="0">
                <a:solidFill>
                  <a:schemeClr val="tx1"/>
                </a:solidFill>
              </a:rPr>
              <a:t>Si un équipement réseau actif, tel qu'un commutateur réseau ou une borne Wi-Fi est compatible avec la norme IEEE 802.1X, il est possible de contrôler l'accès à chacun de ses ports (PAE : </a:t>
            </a:r>
            <a:r>
              <a:rPr lang="fr-FR" dirty="0">
                <a:solidFill>
                  <a:schemeClr val="tx1"/>
                </a:solidFill>
              </a:rPr>
              <a:t>Port Access </a:t>
            </a:r>
            <a:r>
              <a:rPr lang="fr-FR" dirty="0" err="1">
                <a:solidFill>
                  <a:schemeClr val="tx1"/>
                </a:solidFill>
              </a:rPr>
              <a:t>Entity</a:t>
            </a:r>
            <a:r>
              <a:rPr lang="fr-FR" i="1" dirty="0">
                <a:solidFill>
                  <a:schemeClr val="tx1"/>
                </a:solidFill>
              </a:rPr>
              <a:t>). </a:t>
            </a:r>
          </a:p>
          <a:p>
            <a:pPr>
              <a:lnSpc>
                <a:spcPct val="110000"/>
              </a:lnSpc>
            </a:pPr>
            <a:r>
              <a:rPr lang="fr-FR" i="1" dirty="0">
                <a:solidFill>
                  <a:schemeClr val="tx1"/>
                </a:solidFill>
              </a:rPr>
              <a:t>Indépendamment du type de connexion, chaque port se comporte alors comme une bascule à deux états : un état contrôlé en cas de succès d'identification et un état non contrôlé. </a:t>
            </a:r>
          </a:p>
          <a:p>
            <a:pPr marL="0" indent="0">
              <a:lnSpc>
                <a:spcPct val="110000"/>
              </a:lnSpc>
              <a:buNone/>
            </a:pPr>
            <a:r>
              <a:rPr lang="fr-FR" dirty="0">
                <a:solidFill>
                  <a:srgbClr val="FF0000"/>
                </a:solidFill>
              </a:rPr>
              <a:t>* </a:t>
            </a:r>
            <a:r>
              <a:rPr lang="fr-FR" sz="1500" i="1" dirty="0">
                <a:solidFill>
                  <a:schemeClr val="accent1"/>
                </a:solidFill>
              </a:rPr>
              <a:t>EAP, </a:t>
            </a:r>
            <a:r>
              <a:rPr lang="fr-FR" sz="1500" i="1" dirty="0">
                <a:solidFill>
                  <a:schemeClr val="tx1">
                    <a:lumMod val="65000"/>
                    <a:lumOff val="35000"/>
                  </a:schemeClr>
                </a:solidFill>
              </a:rPr>
              <a:t>Extensible </a:t>
            </a:r>
            <a:r>
              <a:rPr lang="fr-FR" sz="1500" i="1" dirty="0" err="1">
                <a:solidFill>
                  <a:schemeClr val="tx1">
                    <a:lumMod val="65000"/>
                    <a:lumOff val="35000"/>
                  </a:schemeClr>
                </a:solidFill>
              </a:rPr>
              <a:t>Authentication</a:t>
            </a:r>
            <a:r>
              <a:rPr lang="fr-FR" sz="1500" i="1" dirty="0">
                <a:solidFill>
                  <a:schemeClr val="tx1">
                    <a:lumMod val="65000"/>
                    <a:lumOff val="35000"/>
                  </a:schemeClr>
                </a:solidFill>
              </a:rPr>
              <a:t> Protocol</a:t>
            </a:r>
            <a:endParaRPr lang="fr-FR" i="1" dirty="0">
              <a:solidFill>
                <a:schemeClr val="tx1">
                  <a:lumMod val="65000"/>
                  <a:lumOff val="35000"/>
                </a:schemeClr>
              </a:solidFill>
            </a:endParaRPr>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10</a:t>
            </a:fld>
            <a:endParaRPr lang="en-US"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812" y="6104692"/>
            <a:ext cx="1005842" cy="396241"/>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676" y="6066254"/>
            <a:ext cx="1391515" cy="473115"/>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8366" y="6135808"/>
            <a:ext cx="1713634" cy="441937"/>
          </a:xfrm>
          <a:prstGeom prst="rect">
            <a:avLst/>
          </a:prstGeom>
        </p:spPr>
      </p:pic>
      <p:sp>
        <p:nvSpPr>
          <p:cNvPr id="9" name="Espace réservé du pied de page 10"/>
          <p:cNvSpPr>
            <a:spLocks noGrp="1"/>
          </p:cNvSpPr>
          <p:nvPr>
            <p:ph type="ftr" sz="quarter" idx="11"/>
          </p:nvPr>
        </p:nvSpPr>
        <p:spPr>
          <a:xfrm>
            <a:off x="2589213" y="6119618"/>
            <a:ext cx="7619999" cy="365125"/>
          </a:xfrm>
        </p:spPr>
        <p:txBody>
          <a:bodyPr/>
          <a:lstStyle/>
          <a:p>
            <a:r>
              <a:rPr lang="it-IT" sz="1000" i="1" dirty="0"/>
              <a:t>PEI / CAI / SEC105 - François </a:t>
            </a:r>
            <a:r>
              <a:rPr lang="it-IT" sz="1000" i="1" dirty="0" err="1"/>
              <a:t>Lacomme</a:t>
            </a:r>
            <a:r>
              <a:rPr lang="it-IT" sz="1000" i="1" dirty="0"/>
              <a:t> 2025 – Ludovic </a:t>
            </a:r>
            <a:r>
              <a:rPr lang="it-IT" sz="1000" i="1" dirty="0" err="1"/>
              <a:t>Ruault</a:t>
            </a:r>
            <a:r>
              <a:rPr lang="it-IT" sz="1000" i="1" dirty="0"/>
              <a:t> de Beaulieu 2020-2021</a:t>
            </a:r>
            <a:endParaRPr lang="en-US" sz="1000" i="1" dirty="0"/>
          </a:p>
        </p:txBody>
      </p:sp>
    </p:spTree>
    <p:extLst>
      <p:ext uri="{BB962C8B-B14F-4D97-AF65-F5344CB8AC3E}">
        <p14:creationId xmlns:p14="http://schemas.microsoft.com/office/powerpoint/2010/main" val="1499361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6995" y="624110"/>
            <a:ext cx="10387913" cy="672082"/>
          </a:xfrm>
        </p:spPr>
        <p:txBody>
          <a:bodyPr/>
          <a:lstStyle/>
          <a:p>
            <a:r>
              <a:rPr lang="fr-FR" dirty="0"/>
              <a:t>Standard 802.1x – EAP ?</a:t>
            </a:r>
          </a:p>
        </p:txBody>
      </p:sp>
      <p:sp>
        <p:nvSpPr>
          <p:cNvPr id="3" name="Espace réservé du contenu 2"/>
          <p:cNvSpPr>
            <a:spLocks noGrp="1"/>
          </p:cNvSpPr>
          <p:nvPr>
            <p:ph idx="1"/>
          </p:nvPr>
        </p:nvSpPr>
        <p:spPr>
          <a:xfrm>
            <a:off x="1696995" y="1350818"/>
            <a:ext cx="9807617" cy="4560404"/>
          </a:xfrm>
        </p:spPr>
        <p:txBody>
          <a:bodyPr>
            <a:normAutofit/>
          </a:bodyPr>
          <a:lstStyle/>
          <a:p>
            <a:pPr marL="0" indent="0">
              <a:buNone/>
            </a:pPr>
            <a:r>
              <a:rPr lang="fr-FR" b="1" i="1" dirty="0"/>
              <a:t>Extensible </a:t>
            </a:r>
            <a:r>
              <a:rPr lang="fr-FR" b="1" i="1" dirty="0" err="1"/>
              <a:t>Authentication</a:t>
            </a:r>
            <a:r>
              <a:rPr lang="fr-FR" b="1" i="1" dirty="0"/>
              <a:t> Protocol </a:t>
            </a:r>
            <a:r>
              <a:rPr lang="fr-FR" i="1" dirty="0"/>
              <a:t>ou </a:t>
            </a:r>
            <a:r>
              <a:rPr lang="fr-FR" b="1" i="1" dirty="0"/>
              <a:t>EAP</a:t>
            </a:r>
            <a:r>
              <a:rPr lang="fr-FR" i="1" dirty="0"/>
              <a:t> est un protocole de communication réseau embarquant de multiples méthodes d'authentification, pouvant être utilisé sur les liaisons point à point, les réseaux filaires et les réseaux sans fil tels que les réseaux Wi-Fi. </a:t>
            </a:r>
          </a:p>
          <a:p>
            <a:endParaRPr lang="fr-FR" i="1" dirty="0"/>
          </a:p>
          <a:p>
            <a:r>
              <a:rPr lang="fr-FR" i="1" dirty="0"/>
              <a:t>Le protocole EAP a été proposé en mars 1998 dans la RFC 2284 et proposé comme standard Internet auprès de l'IETF, initialement pour les connexions PPP afin d’autoriser ou interdire les accès à la couche réseau.</a:t>
            </a:r>
          </a:p>
          <a:p>
            <a:r>
              <a:rPr lang="fr-FR" i="1" dirty="0"/>
              <a:t>En juin 2004, la RFC 3748 vient étendre le fonctionnement du protocole EAP aux réseaux définis dans le standard IEEE 802 :</a:t>
            </a:r>
          </a:p>
          <a:p>
            <a:pPr lvl="1"/>
            <a:r>
              <a:rPr lang="fr-FR" b="1" i="1" dirty="0"/>
              <a:t>Réseaux filaires</a:t>
            </a:r>
          </a:p>
          <a:p>
            <a:pPr lvl="1"/>
            <a:r>
              <a:rPr lang="fr-FR" b="1" i="1" dirty="0"/>
              <a:t>Réseaux Wi-Fi</a:t>
            </a:r>
            <a:endParaRPr lang="en-US" b="1" i="1" dirty="0"/>
          </a:p>
          <a:p>
            <a:r>
              <a:rPr lang="fr-FR" i="1" dirty="0"/>
              <a:t>D’autres RFC ont été proposé pour EAP : RFC en octobre 2020 par exemple.</a:t>
            </a:r>
          </a:p>
          <a:p>
            <a:pPr marL="0" indent="0">
              <a:buNone/>
            </a:pPr>
            <a:endParaRPr lang="fr-FR" i="1" dirty="0">
              <a:solidFill>
                <a:schemeClr val="tx1"/>
              </a:solidFill>
            </a:endParaRPr>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812" y="6104692"/>
            <a:ext cx="1005842" cy="396241"/>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676" y="6066254"/>
            <a:ext cx="1391515" cy="473115"/>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8366" y="6135808"/>
            <a:ext cx="1713634" cy="441937"/>
          </a:xfrm>
          <a:prstGeom prst="rect">
            <a:avLst/>
          </a:prstGeom>
        </p:spPr>
      </p:pic>
      <p:sp>
        <p:nvSpPr>
          <p:cNvPr id="9" name="Espace réservé du pied de page 10"/>
          <p:cNvSpPr>
            <a:spLocks noGrp="1"/>
          </p:cNvSpPr>
          <p:nvPr>
            <p:ph type="ftr" sz="quarter" idx="11"/>
          </p:nvPr>
        </p:nvSpPr>
        <p:spPr>
          <a:xfrm>
            <a:off x="2589213" y="6119618"/>
            <a:ext cx="7619999" cy="365125"/>
          </a:xfrm>
        </p:spPr>
        <p:txBody>
          <a:bodyPr/>
          <a:lstStyle/>
          <a:p>
            <a:r>
              <a:rPr lang="it-IT" sz="1000" i="1" dirty="0"/>
              <a:t>PEI / CAI / SEC105 - François </a:t>
            </a:r>
            <a:r>
              <a:rPr lang="it-IT" sz="1000" i="1" dirty="0" err="1"/>
              <a:t>Lacomme</a:t>
            </a:r>
            <a:r>
              <a:rPr lang="it-IT" sz="1000" i="1" dirty="0"/>
              <a:t> 2025 – Ludovic </a:t>
            </a:r>
            <a:r>
              <a:rPr lang="it-IT" sz="1000" i="1" dirty="0" err="1"/>
              <a:t>Ruault</a:t>
            </a:r>
            <a:r>
              <a:rPr lang="it-IT" sz="1000" i="1" dirty="0"/>
              <a:t> de Beaulieu 2020-2021</a:t>
            </a:r>
            <a:endParaRPr lang="en-US" sz="1000" i="1" dirty="0"/>
          </a:p>
        </p:txBody>
      </p:sp>
    </p:spTree>
    <p:extLst>
      <p:ext uri="{BB962C8B-B14F-4D97-AF65-F5344CB8AC3E}">
        <p14:creationId xmlns:p14="http://schemas.microsoft.com/office/powerpoint/2010/main" val="3586151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71361C33-E379-4EF0-850D-F6E7B98573E1}"/>
              </a:ext>
            </a:extLst>
          </p:cNvPr>
          <p:cNvPicPr>
            <a:picLocks noChangeAspect="1"/>
          </p:cNvPicPr>
          <p:nvPr/>
        </p:nvPicPr>
        <p:blipFill>
          <a:blip r:embed="rId2"/>
          <a:stretch>
            <a:fillRect/>
          </a:stretch>
        </p:blipFill>
        <p:spPr>
          <a:xfrm>
            <a:off x="5429430" y="3139963"/>
            <a:ext cx="6840000" cy="2739832"/>
          </a:xfrm>
          <a:prstGeom prst="rect">
            <a:avLst/>
          </a:prstGeom>
        </p:spPr>
      </p:pic>
      <p:sp>
        <p:nvSpPr>
          <p:cNvPr id="2" name="Titre 1"/>
          <p:cNvSpPr>
            <a:spLocks noGrp="1"/>
          </p:cNvSpPr>
          <p:nvPr>
            <p:ph type="title"/>
          </p:nvPr>
        </p:nvSpPr>
        <p:spPr>
          <a:xfrm>
            <a:off x="1696995" y="624110"/>
            <a:ext cx="10387913" cy="672082"/>
          </a:xfrm>
        </p:spPr>
        <p:txBody>
          <a:bodyPr/>
          <a:lstStyle/>
          <a:p>
            <a:r>
              <a:rPr lang="fr-FR" dirty="0"/>
              <a:t>Standard 802.1x – EAP ?</a:t>
            </a:r>
          </a:p>
        </p:txBody>
      </p:sp>
      <p:sp>
        <p:nvSpPr>
          <p:cNvPr id="3" name="Espace réservé du contenu 2"/>
          <p:cNvSpPr>
            <a:spLocks noGrp="1"/>
          </p:cNvSpPr>
          <p:nvPr>
            <p:ph idx="1"/>
          </p:nvPr>
        </p:nvSpPr>
        <p:spPr>
          <a:xfrm>
            <a:off x="1696995" y="3168714"/>
            <a:ext cx="3659865" cy="2892251"/>
          </a:xfrm>
        </p:spPr>
        <p:txBody>
          <a:bodyPr>
            <a:normAutofit/>
          </a:bodyPr>
          <a:lstStyle/>
          <a:p>
            <a:pPr marL="0" indent="0">
              <a:lnSpc>
                <a:spcPts val="2240"/>
              </a:lnSpc>
              <a:buNone/>
            </a:pPr>
            <a:r>
              <a:rPr lang="fr-FR" sz="1700" i="1" dirty="0"/>
              <a:t>Tant qu'il n'est pas authentifié, le client ne peut pas avoir accès au réseau, seuls les échanges liés au processus d'authentification sont relayés vers le serveur d'authentification par le point d'accès. Une fois authentifié, le point d'accès laisse passer le trafic lié au client.</a:t>
            </a:r>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12" y="6104692"/>
            <a:ext cx="1005842" cy="396241"/>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7676" y="6066254"/>
            <a:ext cx="1391515" cy="473115"/>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8366" y="6135808"/>
            <a:ext cx="1713634" cy="441937"/>
          </a:xfrm>
          <a:prstGeom prst="rect">
            <a:avLst/>
          </a:prstGeom>
        </p:spPr>
      </p:pic>
      <p:sp>
        <p:nvSpPr>
          <p:cNvPr id="9" name="Espace réservé du pied de page 10"/>
          <p:cNvSpPr>
            <a:spLocks noGrp="1"/>
          </p:cNvSpPr>
          <p:nvPr>
            <p:ph type="ftr" sz="quarter" idx="11"/>
          </p:nvPr>
        </p:nvSpPr>
        <p:spPr>
          <a:xfrm>
            <a:off x="2589213" y="6119618"/>
            <a:ext cx="7619999" cy="365125"/>
          </a:xfrm>
        </p:spPr>
        <p:txBody>
          <a:bodyPr/>
          <a:lstStyle/>
          <a:p>
            <a:r>
              <a:rPr lang="it-IT" sz="1000" i="1" dirty="0"/>
              <a:t>PEI / CAI / SEC105 - François </a:t>
            </a:r>
            <a:r>
              <a:rPr lang="it-IT" sz="1000" i="1" dirty="0" err="1"/>
              <a:t>Lacomme</a:t>
            </a:r>
            <a:r>
              <a:rPr lang="it-IT" sz="1000" i="1" dirty="0"/>
              <a:t> 2025 – Ludovic </a:t>
            </a:r>
            <a:r>
              <a:rPr lang="it-IT" sz="1000" i="1" dirty="0" err="1"/>
              <a:t>Ruault</a:t>
            </a:r>
            <a:r>
              <a:rPr lang="it-IT" sz="1000" i="1" dirty="0"/>
              <a:t> de Beaulieu 2020-2021</a:t>
            </a:r>
            <a:endParaRPr lang="en-US" sz="1000" i="1" dirty="0"/>
          </a:p>
        </p:txBody>
      </p:sp>
      <p:sp>
        <p:nvSpPr>
          <p:cNvPr id="13" name="Espace réservé du contenu 2">
            <a:extLst>
              <a:ext uri="{FF2B5EF4-FFF2-40B4-BE49-F238E27FC236}">
                <a16:creationId xmlns:a16="http://schemas.microsoft.com/office/drawing/2014/main" id="{520848C1-1709-711D-C2A7-579FC9C96DB3}"/>
              </a:ext>
            </a:extLst>
          </p:cNvPr>
          <p:cNvSpPr txBox="1">
            <a:spLocks/>
          </p:cNvSpPr>
          <p:nvPr/>
        </p:nvSpPr>
        <p:spPr>
          <a:xfrm>
            <a:off x="1700456" y="1352494"/>
            <a:ext cx="9807617" cy="166647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fr-FR" i="1" dirty="0">
                <a:solidFill>
                  <a:schemeClr val="tx1"/>
                </a:solidFill>
              </a:rPr>
              <a:t>Trois acteurs principaux interviennent dans ce mécanisme :</a:t>
            </a:r>
          </a:p>
          <a:p>
            <a:r>
              <a:rPr lang="fr-FR" dirty="0"/>
              <a:t>Le système à authentifier (</a:t>
            </a:r>
            <a:r>
              <a:rPr lang="fr-FR" dirty="0" err="1"/>
              <a:t>supplicant</a:t>
            </a:r>
            <a:r>
              <a:rPr lang="fr-FR" dirty="0"/>
              <a:t> ou client)</a:t>
            </a:r>
          </a:p>
          <a:p>
            <a:r>
              <a:rPr lang="fr-FR" dirty="0"/>
              <a:t>Le point d'accès au réseau local (commutateur, borne Wi-Fi etc.)</a:t>
            </a:r>
          </a:p>
          <a:p>
            <a:r>
              <a:rPr lang="fr-FR" dirty="0"/>
              <a:t>Le serveur d'authentification</a:t>
            </a:r>
          </a:p>
        </p:txBody>
      </p:sp>
      <p:sp>
        <p:nvSpPr>
          <p:cNvPr id="4" name="ZoneTexte 3">
            <a:extLst>
              <a:ext uri="{FF2B5EF4-FFF2-40B4-BE49-F238E27FC236}">
                <a16:creationId xmlns:a16="http://schemas.microsoft.com/office/drawing/2014/main" id="{3B0D2CAA-609A-B5AC-D692-EAC48749B178}"/>
              </a:ext>
            </a:extLst>
          </p:cNvPr>
          <p:cNvSpPr txBox="1"/>
          <p:nvPr/>
        </p:nvSpPr>
        <p:spPr>
          <a:xfrm>
            <a:off x="5429430" y="5891238"/>
            <a:ext cx="4369478" cy="307777"/>
          </a:xfrm>
          <a:prstGeom prst="rect">
            <a:avLst/>
          </a:prstGeom>
          <a:noFill/>
        </p:spPr>
        <p:txBody>
          <a:bodyPr wrap="square" rtlCol="0">
            <a:spAutoFit/>
          </a:bodyPr>
          <a:lstStyle/>
          <a:p>
            <a:r>
              <a:rPr lang="fr-FR" sz="1400" i="1" dirty="0">
                <a:solidFill>
                  <a:schemeClr val="tx1">
                    <a:lumMod val="65000"/>
                    <a:lumOff val="35000"/>
                  </a:schemeClr>
                </a:solidFill>
              </a:rPr>
              <a:t>État : port non contrôlé</a:t>
            </a:r>
            <a:endParaRPr lang="fr-FR" sz="1400" dirty="0"/>
          </a:p>
        </p:txBody>
      </p:sp>
    </p:spTree>
    <p:extLst>
      <p:ext uri="{BB962C8B-B14F-4D97-AF65-F5344CB8AC3E}">
        <p14:creationId xmlns:p14="http://schemas.microsoft.com/office/powerpoint/2010/main" val="2983359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7E5B76D8-2286-9BAE-B71E-C2D7491240D9}"/>
              </a:ext>
            </a:extLst>
          </p:cNvPr>
          <p:cNvPicPr>
            <a:picLocks noChangeAspect="1"/>
          </p:cNvPicPr>
          <p:nvPr/>
        </p:nvPicPr>
        <p:blipFill>
          <a:blip r:embed="rId2"/>
          <a:stretch>
            <a:fillRect/>
          </a:stretch>
        </p:blipFill>
        <p:spPr>
          <a:xfrm>
            <a:off x="5429430" y="3113410"/>
            <a:ext cx="6840000" cy="2739832"/>
          </a:xfrm>
          <a:prstGeom prst="rect">
            <a:avLst/>
          </a:prstGeom>
        </p:spPr>
      </p:pic>
      <p:sp>
        <p:nvSpPr>
          <p:cNvPr id="2" name="Titre 1"/>
          <p:cNvSpPr>
            <a:spLocks noGrp="1"/>
          </p:cNvSpPr>
          <p:nvPr>
            <p:ph type="title"/>
          </p:nvPr>
        </p:nvSpPr>
        <p:spPr>
          <a:xfrm>
            <a:off x="1696995" y="624110"/>
            <a:ext cx="10387913" cy="672082"/>
          </a:xfrm>
        </p:spPr>
        <p:txBody>
          <a:bodyPr/>
          <a:lstStyle/>
          <a:p>
            <a:r>
              <a:rPr lang="fr-FR" dirty="0"/>
              <a:t>Standard 802.1x – EAP ?</a:t>
            </a:r>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12" y="6104692"/>
            <a:ext cx="1005842" cy="396241"/>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7676" y="6066254"/>
            <a:ext cx="1391515" cy="473115"/>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8366" y="6135808"/>
            <a:ext cx="1713634" cy="441937"/>
          </a:xfrm>
          <a:prstGeom prst="rect">
            <a:avLst/>
          </a:prstGeom>
        </p:spPr>
      </p:pic>
      <p:sp>
        <p:nvSpPr>
          <p:cNvPr id="9" name="Espace réservé du pied de page 10"/>
          <p:cNvSpPr>
            <a:spLocks noGrp="1"/>
          </p:cNvSpPr>
          <p:nvPr>
            <p:ph type="ftr" sz="quarter" idx="11"/>
          </p:nvPr>
        </p:nvSpPr>
        <p:spPr>
          <a:xfrm>
            <a:off x="2589213" y="6119618"/>
            <a:ext cx="7619999" cy="365125"/>
          </a:xfrm>
        </p:spPr>
        <p:txBody>
          <a:bodyPr/>
          <a:lstStyle/>
          <a:p>
            <a:r>
              <a:rPr lang="it-IT" sz="1000" i="1" dirty="0"/>
              <a:t>PEI / CAI / SEC105 - François </a:t>
            </a:r>
            <a:r>
              <a:rPr lang="it-IT" sz="1000" i="1" dirty="0" err="1"/>
              <a:t>Lacomme</a:t>
            </a:r>
            <a:r>
              <a:rPr lang="it-IT" sz="1000" i="1" dirty="0"/>
              <a:t> 2025 – Ludovic </a:t>
            </a:r>
            <a:r>
              <a:rPr lang="it-IT" sz="1000" i="1" dirty="0" err="1"/>
              <a:t>Ruault</a:t>
            </a:r>
            <a:r>
              <a:rPr lang="it-IT" sz="1000" i="1" dirty="0"/>
              <a:t> de Beaulieu 2020-2021</a:t>
            </a:r>
            <a:endParaRPr lang="en-US" sz="1000" i="1" dirty="0"/>
          </a:p>
        </p:txBody>
      </p:sp>
      <p:sp>
        <p:nvSpPr>
          <p:cNvPr id="13" name="Espace réservé du contenu 2">
            <a:extLst>
              <a:ext uri="{FF2B5EF4-FFF2-40B4-BE49-F238E27FC236}">
                <a16:creationId xmlns:a16="http://schemas.microsoft.com/office/drawing/2014/main" id="{520848C1-1709-711D-C2A7-579FC9C96DB3}"/>
              </a:ext>
            </a:extLst>
          </p:cNvPr>
          <p:cNvSpPr txBox="1">
            <a:spLocks/>
          </p:cNvSpPr>
          <p:nvPr/>
        </p:nvSpPr>
        <p:spPr>
          <a:xfrm>
            <a:off x="1700456" y="1352494"/>
            <a:ext cx="9807617" cy="166647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fr-FR" i="1" dirty="0">
                <a:solidFill>
                  <a:schemeClr val="tx1"/>
                </a:solidFill>
              </a:rPr>
              <a:t>Trois acteurs principaux interviennent dans ce mécanisme :</a:t>
            </a:r>
          </a:p>
          <a:p>
            <a:r>
              <a:rPr lang="fr-FR" dirty="0"/>
              <a:t>Le système à authentifier (</a:t>
            </a:r>
            <a:r>
              <a:rPr lang="fr-FR" dirty="0" err="1"/>
              <a:t>supplicant</a:t>
            </a:r>
            <a:r>
              <a:rPr lang="fr-FR" dirty="0"/>
              <a:t> ou client)</a:t>
            </a:r>
          </a:p>
          <a:p>
            <a:r>
              <a:rPr lang="fr-FR" dirty="0"/>
              <a:t>Le point d'accès au réseau local (commutateur, borne Wi-Fi etc.)</a:t>
            </a:r>
          </a:p>
          <a:p>
            <a:r>
              <a:rPr lang="fr-FR" dirty="0"/>
              <a:t>Le serveur d'authentification</a:t>
            </a:r>
          </a:p>
        </p:txBody>
      </p:sp>
      <p:sp>
        <p:nvSpPr>
          <p:cNvPr id="15" name="ZoneTexte 14">
            <a:extLst>
              <a:ext uri="{FF2B5EF4-FFF2-40B4-BE49-F238E27FC236}">
                <a16:creationId xmlns:a16="http://schemas.microsoft.com/office/drawing/2014/main" id="{B2316D2A-50A0-9BC4-E404-8F6FFCB941C1}"/>
              </a:ext>
            </a:extLst>
          </p:cNvPr>
          <p:cNvSpPr txBox="1"/>
          <p:nvPr/>
        </p:nvSpPr>
        <p:spPr>
          <a:xfrm>
            <a:off x="5429430" y="5891238"/>
            <a:ext cx="4369478" cy="307777"/>
          </a:xfrm>
          <a:prstGeom prst="rect">
            <a:avLst/>
          </a:prstGeom>
          <a:noFill/>
        </p:spPr>
        <p:txBody>
          <a:bodyPr wrap="square" rtlCol="0">
            <a:spAutoFit/>
          </a:bodyPr>
          <a:lstStyle/>
          <a:p>
            <a:r>
              <a:rPr lang="fr-FR" sz="1400" i="1" dirty="0">
                <a:solidFill>
                  <a:schemeClr val="tx1">
                    <a:lumMod val="65000"/>
                    <a:lumOff val="35000"/>
                  </a:schemeClr>
                </a:solidFill>
              </a:rPr>
              <a:t>État : port contrôlé</a:t>
            </a:r>
            <a:endParaRPr lang="fr-FR" sz="1400" dirty="0"/>
          </a:p>
        </p:txBody>
      </p:sp>
      <p:sp>
        <p:nvSpPr>
          <p:cNvPr id="11" name="Espace réservé du contenu 2">
            <a:extLst>
              <a:ext uri="{FF2B5EF4-FFF2-40B4-BE49-F238E27FC236}">
                <a16:creationId xmlns:a16="http://schemas.microsoft.com/office/drawing/2014/main" id="{91BD4FED-1366-B2E9-3EFD-8A47C2B0BEB2}"/>
              </a:ext>
            </a:extLst>
          </p:cNvPr>
          <p:cNvSpPr txBox="1">
            <a:spLocks/>
          </p:cNvSpPr>
          <p:nvPr/>
        </p:nvSpPr>
        <p:spPr>
          <a:xfrm>
            <a:off x="1696995" y="3168714"/>
            <a:ext cx="3659865" cy="289225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ts val="2240"/>
              </a:lnSpc>
              <a:buFont typeface="Wingdings 3" charset="2"/>
              <a:buNone/>
            </a:pPr>
            <a:r>
              <a:rPr lang="fr-FR" sz="1700" i="1" dirty="0"/>
              <a:t>Tant qu'il n'est pas authentifié, le client ne peut pas avoir accès au réseau, seuls les échanges liés au processus d'authentification sont relayés vers le serveur d'authentification par le point d'accès. Une fois authentifié, le point d'accès laisse passer le trafic lié au client.</a:t>
            </a:r>
          </a:p>
        </p:txBody>
      </p:sp>
    </p:spTree>
    <p:extLst>
      <p:ext uri="{BB962C8B-B14F-4D97-AF65-F5344CB8AC3E}">
        <p14:creationId xmlns:p14="http://schemas.microsoft.com/office/powerpoint/2010/main" val="2792822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6995" y="624110"/>
            <a:ext cx="10387913" cy="672082"/>
          </a:xfrm>
        </p:spPr>
        <p:txBody>
          <a:bodyPr/>
          <a:lstStyle/>
          <a:p>
            <a:r>
              <a:rPr lang="fr-FR" dirty="0"/>
              <a:t>AAA – Le concept</a:t>
            </a:r>
          </a:p>
        </p:txBody>
      </p:sp>
      <p:sp>
        <p:nvSpPr>
          <p:cNvPr id="3" name="Espace réservé du contenu 2"/>
          <p:cNvSpPr>
            <a:spLocks noGrp="1"/>
          </p:cNvSpPr>
          <p:nvPr>
            <p:ph idx="1"/>
          </p:nvPr>
        </p:nvSpPr>
        <p:spPr>
          <a:xfrm>
            <a:off x="1696995" y="1350818"/>
            <a:ext cx="9807617" cy="4560404"/>
          </a:xfrm>
        </p:spPr>
        <p:txBody>
          <a:bodyPr>
            <a:normAutofit/>
          </a:bodyPr>
          <a:lstStyle/>
          <a:p>
            <a:pPr marL="0" indent="0">
              <a:buNone/>
            </a:pPr>
            <a:r>
              <a:rPr lang="fr-FR" i="1" dirty="0">
                <a:solidFill>
                  <a:schemeClr val="tx1"/>
                </a:solidFill>
              </a:rPr>
              <a:t>L'</a:t>
            </a:r>
            <a:r>
              <a:rPr lang="fr-FR" b="1" i="1" dirty="0">
                <a:solidFill>
                  <a:schemeClr val="tx1"/>
                </a:solidFill>
              </a:rPr>
              <a:t>authentification</a:t>
            </a:r>
            <a:r>
              <a:rPr lang="fr-FR" i="1" dirty="0">
                <a:solidFill>
                  <a:schemeClr val="tx1"/>
                </a:solidFill>
              </a:rPr>
              <a:t> est un besoin bien défini aujourd'hui. Mais en parallèle de cette authentification, vient se greffer l'</a:t>
            </a:r>
            <a:r>
              <a:rPr lang="fr-FR" b="1" i="1" dirty="0">
                <a:solidFill>
                  <a:schemeClr val="tx1"/>
                </a:solidFill>
              </a:rPr>
              <a:t>autorisation</a:t>
            </a:r>
            <a:r>
              <a:rPr lang="fr-FR" i="1" dirty="0">
                <a:solidFill>
                  <a:schemeClr val="tx1"/>
                </a:solidFill>
              </a:rPr>
              <a:t>. Enfin, la notion d'</a:t>
            </a:r>
            <a:r>
              <a:rPr lang="fr-FR" b="1" i="1" dirty="0" err="1">
                <a:solidFill>
                  <a:schemeClr val="tx1"/>
                </a:solidFill>
              </a:rPr>
              <a:t>accounting</a:t>
            </a:r>
            <a:r>
              <a:rPr lang="fr-FR" i="1" dirty="0">
                <a:solidFill>
                  <a:schemeClr val="tx1"/>
                </a:solidFill>
              </a:rPr>
              <a:t> peut se rajouter aux deux précédentes.</a:t>
            </a:r>
          </a:p>
          <a:p>
            <a:pPr marL="0" indent="0">
              <a:buNone/>
            </a:pPr>
            <a:endParaRPr lang="fr-FR" i="1" dirty="0"/>
          </a:p>
          <a:p>
            <a:pPr marL="0" indent="0">
              <a:buNone/>
            </a:pPr>
            <a:r>
              <a:rPr lang="fr-FR" b="1" i="1" dirty="0">
                <a:solidFill>
                  <a:schemeClr val="tx1"/>
                </a:solidFill>
              </a:rPr>
              <a:t>Ce sont les AAA ou triple A :</a:t>
            </a:r>
          </a:p>
          <a:p>
            <a:r>
              <a:rPr lang="en-US" b="1" dirty="0"/>
              <a:t>Authentication</a:t>
            </a:r>
            <a:r>
              <a:rPr lang="en-US" dirty="0"/>
              <a:t> (</a:t>
            </a:r>
            <a:r>
              <a:rPr lang="en-US" dirty="0" err="1"/>
              <a:t>authentification</a:t>
            </a:r>
            <a:r>
              <a:rPr lang="en-US" dirty="0"/>
              <a:t>)</a:t>
            </a:r>
          </a:p>
          <a:p>
            <a:r>
              <a:rPr lang="en-US" b="1" dirty="0"/>
              <a:t>Authorization</a:t>
            </a:r>
            <a:r>
              <a:rPr lang="en-US" dirty="0"/>
              <a:t> (</a:t>
            </a:r>
            <a:r>
              <a:rPr lang="en-US" dirty="0" err="1"/>
              <a:t>autorisation</a:t>
            </a:r>
            <a:r>
              <a:rPr lang="en-US" dirty="0"/>
              <a:t>)</a:t>
            </a:r>
          </a:p>
          <a:p>
            <a:r>
              <a:rPr lang="en-US" b="1" dirty="0"/>
              <a:t>Accounting</a:t>
            </a:r>
            <a:r>
              <a:rPr lang="en-US" dirty="0"/>
              <a:t> (rapports)</a:t>
            </a:r>
          </a:p>
          <a:p>
            <a:pPr marL="0" indent="0">
              <a:buNone/>
            </a:pPr>
            <a:endParaRPr lang="fr-FR" i="1" dirty="0"/>
          </a:p>
          <a:p>
            <a:pPr marL="0" indent="0">
              <a:buNone/>
            </a:pPr>
            <a:r>
              <a:rPr lang="fr-FR" i="1" dirty="0">
                <a:solidFill>
                  <a:schemeClr val="tx1"/>
                </a:solidFill>
              </a:rPr>
              <a:t>Les protocoles de la triade </a:t>
            </a:r>
            <a:r>
              <a:rPr lang="fr-FR" b="1" i="1" dirty="0">
                <a:solidFill>
                  <a:schemeClr val="tx1"/>
                </a:solidFill>
              </a:rPr>
              <a:t>AAA</a:t>
            </a:r>
            <a:r>
              <a:rPr lang="fr-FR" i="1" dirty="0">
                <a:solidFill>
                  <a:schemeClr val="tx1"/>
                </a:solidFill>
              </a:rPr>
              <a:t> sont plébiscités par les opérateurs offrant des services de télécommunications à des utilisateurs. Ils peuvent ainsi facturer selon le temps de connexion ou selon la quantité d’information téléchargée.</a:t>
            </a:r>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812" y="6104692"/>
            <a:ext cx="1005842" cy="396241"/>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676" y="6066254"/>
            <a:ext cx="1391515" cy="473115"/>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8366" y="6135808"/>
            <a:ext cx="1713634" cy="441937"/>
          </a:xfrm>
          <a:prstGeom prst="rect">
            <a:avLst/>
          </a:prstGeom>
        </p:spPr>
      </p:pic>
      <p:sp>
        <p:nvSpPr>
          <p:cNvPr id="9" name="Espace réservé du pied de page 10"/>
          <p:cNvSpPr>
            <a:spLocks noGrp="1"/>
          </p:cNvSpPr>
          <p:nvPr>
            <p:ph type="ftr" sz="quarter" idx="11"/>
          </p:nvPr>
        </p:nvSpPr>
        <p:spPr>
          <a:xfrm>
            <a:off x="2589213" y="6119618"/>
            <a:ext cx="7619999" cy="365125"/>
          </a:xfrm>
        </p:spPr>
        <p:txBody>
          <a:bodyPr/>
          <a:lstStyle/>
          <a:p>
            <a:r>
              <a:rPr lang="it-IT" sz="1000" i="1" dirty="0"/>
              <a:t>PEI / CAI / SEC105 - François </a:t>
            </a:r>
            <a:r>
              <a:rPr lang="it-IT" sz="1000" i="1" dirty="0" err="1"/>
              <a:t>Lacomme</a:t>
            </a:r>
            <a:r>
              <a:rPr lang="it-IT" sz="1000" i="1" dirty="0"/>
              <a:t> 2025 – Ludovic </a:t>
            </a:r>
            <a:r>
              <a:rPr lang="it-IT" sz="1000" i="1" dirty="0" err="1"/>
              <a:t>Ruault</a:t>
            </a:r>
            <a:r>
              <a:rPr lang="it-IT" sz="1000" i="1" dirty="0"/>
              <a:t> de Beaulieu 2020-2021</a:t>
            </a:r>
            <a:endParaRPr lang="en-US" sz="1000" i="1" dirty="0"/>
          </a:p>
        </p:txBody>
      </p:sp>
      <p:pic>
        <p:nvPicPr>
          <p:cNvPr id="4" name="Image 3"/>
          <p:cNvPicPr>
            <a:picLocks noChangeAspect="1"/>
          </p:cNvPicPr>
          <p:nvPr/>
        </p:nvPicPr>
        <p:blipFill>
          <a:blip r:embed="rId5"/>
          <a:stretch>
            <a:fillRect/>
          </a:stretch>
        </p:blipFill>
        <p:spPr>
          <a:xfrm>
            <a:off x="7600360" y="2100649"/>
            <a:ext cx="3734823" cy="2478105"/>
          </a:xfrm>
          <a:prstGeom prst="rect">
            <a:avLst/>
          </a:prstGeom>
        </p:spPr>
      </p:pic>
    </p:spTree>
    <p:extLst>
      <p:ext uri="{BB962C8B-B14F-4D97-AF65-F5344CB8AC3E}">
        <p14:creationId xmlns:p14="http://schemas.microsoft.com/office/powerpoint/2010/main" val="411323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6995" y="624110"/>
            <a:ext cx="10387913" cy="672082"/>
          </a:xfrm>
        </p:spPr>
        <p:txBody>
          <a:bodyPr/>
          <a:lstStyle/>
          <a:p>
            <a:r>
              <a:rPr lang="fr-FR" dirty="0"/>
              <a:t>AAA – Le concept</a:t>
            </a:r>
          </a:p>
        </p:txBody>
      </p:sp>
      <p:sp>
        <p:nvSpPr>
          <p:cNvPr id="3" name="Espace réservé du contenu 2"/>
          <p:cNvSpPr>
            <a:spLocks noGrp="1"/>
          </p:cNvSpPr>
          <p:nvPr>
            <p:ph idx="1"/>
          </p:nvPr>
        </p:nvSpPr>
        <p:spPr>
          <a:xfrm>
            <a:off x="1696995" y="1350818"/>
            <a:ext cx="9807617" cy="4560404"/>
          </a:xfrm>
        </p:spPr>
        <p:txBody>
          <a:bodyPr>
            <a:normAutofit/>
          </a:bodyPr>
          <a:lstStyle/>
          <a:p>
            <a:pPr marL="0" indent="0">
              <a:buNone/>
            </a:pPr>
            <a:r>
              <a:rPr lang="fr-FR" b="1" i="1" dirty="0">
                <a:solidFill>
                  <a:schemeClr val="tx1"/>
                </a:solidFill>
              </a:rPr>
              <a:t>AAA</a:t>
            </a:r>
            <a:r>
              <a:rPr lang="fr-FR" i="1" dirty="0">
                <a:solidFill>
                  <a:schemeClr val="tx1"/>
                </a:solidFill>
              </a:rPr>
              <a:t> est un modèle de sécurité implémenté dans certains routeurs Cisco mais que l'on peut également utiliser sur toute machine qui peut servir de NAS (Network Access Server), ou certains switches Alcatel. </a:t>
            </a:r>
          </a:p>
          <a:p>
            <a:pPr marL="0" indent="0">
              <a:buNone/>
            </a:pPr>
            <a:endParaRPr lang="fr-FR" i="1" dirty="0">
              <a:solidFill>
                <a:schemeClr val="tx1"/>
              </a:solidFill>
            </a:endParaRPr>
          </a:p>
          <a:p>
            <a:pPr marL="0" indent="0">
              <a:buNone/>
            </a:pPr>
            <a:r>
              <a:rPr lang="fr-FR" i="1" dirty="0">
                <a:solidFill>
                  <a:schemeClr val="tx1"/>
                </a:solidFill>
              </a:rPr>
              <a:t>AAA est la base des protocoles de télécommunication </a:t>
            </a:r>
            <a:r>
              <a:rPr lang="fr-FR" b="1" i="1" dirty="0">
                <a:solidFill>
                  <a:schemeClr val="tx1"/>
                </a:solidFill>
              </a:rPr>
              <a:t>Radius</a:t>
            </a:r>
            <a:r>
              <a:rPr lang="fr-FR" i="1" dirty="0">
                <a:solidFill>
                  <a:schemeClr val="tx1"/>
                </a:solidFill>
              </a:rPr>
              <a:t> et </a:t>
            </a:r>
            <a:r>
              <a:rPr lang="fr-FR" b="1" i="1" dirty="0" err="1">
                <a:solidFill>
                  <a:schemeClr val="tx1"/>
                </a:solidFill>
              </a:rPr>
              <a:t>Diameter</a:t>
            </a:r>
            <a:r>
              <a:rPr lang="fr-FR" i="1" dirty="0">
                <a:solidFill>
                  <a:schemeClr val="tx1"/>
                </a:solidFill>
              </a:rPr>
              <a:t> qui sont notamment utilisés dans les réseaux mobiles UMTS et LTE1 pour </a:t>
            </a:r>
            <a:r>
              <a:rPr lang="fr-FR" b="1" i="1" dirty="0">
                <a:solidFill>
                  <a:schemeClr val="tx1"/>
                </a:solidFill>
              </a:rPr>
              <a:t>authentifier et autoriser l'accès des terminaux mobiles au réseau</a:t>
            </a:r>
            <a:r>
              <a:rPr lang="fr-FR" i="1" dirty="0">
                <a:solidFill>
                  <a:schemeClr val="tx1"/>
                </a:solidFill>
              </a:rPr>
              <a:t>. </a:t>
            </a:r>
          </a:p>
          <a:p>
            <a:pPr marL="0" indent="0">
              <a:buNone/>
            </a:pPr>
            <a:r>
              <a:rPr lang="fr-FR" i="1" dirty="0">
                <a:solidFill>
                  <a:schemeClr val="tx1"/>
                </a:solidFill>
              </a:rPr>
              <a:t>Ils sont également présents dans de nombreuses </a:t>
            </a:r>
            <a:br>
              <a:rPr lang="fr-FR" i="1" dirty="0">
                <a:solidFill>
                  <a:schemeClr val="tx1"/>
                </a:solidFill>
              </a:rPr>
            </a:br>
            <a:r>
              <a:rPr lang="fr-FR" i="1" dirty="0">
                <a:solidFill>
                  <a:schemeClr val="tx1"/>
                </a:solidFill>
              </a:rPr>
              <a:t>solutions connues du marché, comme AWS IAM </a:t>
            </a:r>
            <a:br>
              <a:rPr lang="fr-FR" i="1" dirty="0">
                <a:solidFill>
                  <a:schemeClr val="tx1"/>
                </a:solidFill>
              </a:rPr>
            </a:br>
            <a:r>
              <a:rPr lang="fr-FR" i="1" dirty="0">
                <a:solidFill>
                  <a:schemeClr val="tx1"/>
                </a:solidFill>
              </a:rPr>
              <a:t>pour ne citer que lui.</a:t>
            </a:r>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812" y="6104692"/>
            <a:ext cx="1005842" cy="396241"/>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676" y="6066254"/>
            <a:ext cx="1391515" cy="473115"/>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8366" y="6135808"/>
            <a:ext cx="1713634" cy="441937"/>
          </a:xfrm>
          <a:prstGeom prst="rect">
            <a:avLst/>
          </a:prstGeom>
        </p:spPr>
      </p:pic>
      <p:sp>
        <p:nvSpPr>
          <p:cNvPr id="9" name="Espace réservé du pied de page 10"/>
          <p:cNvSpPr>
            <a:spLocks noGrp="1"/>
          </p:cNvSpPr>
          <p:nvPr>
            <p:ph type="ftr" sz="quarter" idx="11"/>
          </p:nvPr>
        </p:nvSpPr>
        <p:spPr>
          <a:xfrm>
            <a:off x="2589213" y="6119618"/>
            <a:ext cx="7619999" cy="365125"/>
          </a:xfrm>
        </p:spPr>
        <p:txBody>
          <a:bodyPr/>
          <a:lstStyle/>
          <a:p>
            <a:r>
              <a:rPr lang="it-IT" sz="1000" i="1" dirty="0"/>
              <a:t>PEI / CAI / SEC105 - François </a:t>
            </a:r>
            <a:r>
              <a:rPr lang="it-IT" sz="1000" i="1" dirty="0" err="1"/>
              <a:t>Lacomme</a:t>
            </a:r>
            <a:r>
              <a:rPr lang="it-IT" sz="1000" i="1" dirty="0"/>
              <a:t> 2025 – Ludovic </a:t>
            </a:r>
            <a:r>
              <a:rPr lang="it-IT" sz="1000" i="1" dirty="0" err="1"/>
              <a:t>Ruault</a:t>
            </a:r>
            <a:r>
              <a:rPr lang="it-IT" sz="1000" i="1" dirty="0"/>
              <a:t> de Beaulieu 2020-2021</a:t>
            </a:r>
            <a:endParaRPr lang="en-US" sz="1000" i="1" dirty="0"/>
          </a:p>
        </p:txBody>
      </p:sp>
      <p:pic>
        <p:nvPicPr>
          <p:cNvPr id="4" name="Image 3">
            <a:extLst>
              <a:ext uri="{FF2B5EF4-FFF2-40B4-BE49-F238E27FC236}">
                <a16:creationId xmlns:a16="http://schemas.microsoft.com/office/drawing/2014/main" id="{2A6C50F9-1237-B767-BC60-9AA1E2808F75}"/>
              </a:ext>
            </a:extLst>
          </p:cNvPr>
          <p:cNvPicPr>
            <a:picLocks noChangeAspect="1"/>
          </p:cNvPicPr>
          <p:nvPr/>
        </p:nvPicPr>
        <p:blipFill>
          <a:blip r:embed="rId5"/>
          <a:stretch>
            <a:fillRect/>
          </a:stretch>
        </p:blipFill>
        <p:spPr>
          <a:xfrm>
            <a:off x="7578436" y="3668272"/>
            <a:ext cx="3926176" cy="1963088"/>
          </a:xfrm>
          <a:prstGeom prst="rect">
            <a:avLst/>
          </a:prstGeom>
        </p:spPr>
      </p:pic>
    </p:spTree>
    <p:extLst>
      <p:ext uri="{BB962C8B-B14F-4D97-AF65-F5344CB8AC3E}">
        <p14:creationId xmlns:p14="http://schemas.microsoft.com/office/powerpoint/2010/main" val="3297188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6995" y="624110"/>
            <a:ext cx="10387913" cy="672082"/>
          </a:xfrm>
        </p:spPr>
        <p:txBody>
          <a:bodyPr/>
          <a:lstStyle/>
          <a:p>
            <a:r>
              <a:rPr lang="fr-FR" dirty="0"/>
              <a:t>AAA – Les implémentations</a:t>
            </a:r>
          </a:p>
        </p:txBody>
      </p:sp>
      <p:sp>
        <p:nvSpPr>
          <p:cNvPr id="3" name="Espace réservé du contenu 2"/>
          <p:cNvSpPr>
            <a:spLocks noGrp="1"/>
          </p:cNvSpPr>
          <p:nvPr>
            <p:ph idx="1"/>
          </p:nvPr>
        </p:nvSpPr>
        <p:spPr>
          <a:xfrm>
            <a:off x="1696995" y="1350818"/>
            <a:ext cx="9807617" cy="4560404"/>
          </a:xfrm>
        </p:spPr>
        <p:txBody>
          <a:bodyPr>
            <a:normAutofit/>
          </a:bodyPr>
          <a:lstStyle/>
          <a:p>
            <a:pPr marL="0" indent="0">
              <a:buNone/>
            </a:pPr>
            <a:r>
              <a:rPr lang="fr-FR" i="1" dirty="0">
                <a:solidFill>
                  <a:schemeClr val="tx1"/>
                </a:solidFill>
              </a:rPr>
              <a:t>Plusieurs solutions existent sur le marché (propriétaires ou libres) supportant le protocole AAA, ici nous présenterons essentiellement les plus notables : </a:t>
            </a:r>
          </a:p>
          <a:p>
            <a:r>
              <a:rPr lang="en-US" b="1" dirty="0"/>
              <a:t>TACACS+ (</a:t>
            </a:r>
            <a:r>
              <a:rPr lang="en-US" b="1" i="1" dirty="0"/>
              <a:t>Terminal Access Controller Access-Control System Plus</a:t>
            </a:r>
            <a:r>
              <a:rPr lang="en-US" b="1" dirty="0"/>
              <a:t>) de CISCO.</a:t>
            </a:r>
          </a:p>
          <a:p>
            <a:pPr marL="0" indent="0">
              <a:buNone/>
            </a:pPr>
            <a:r>
              <a:rPr lang="en-US" sz="1600" i="1" dirty="0"/>
              <a:t>Il </a:t>
            </a:r>
            <a:r>
              <a:rPr lang="en-US" sz="1600" i="1" dirty="0" err="1"/>
              <a:t>est</a:t>
            </a:r>
            <a:r>
              <a:rPr lang="en-US" sz="1600" i="1" dirty="0"/>
              <a:t> le </a:t>
            </a:r>
            <a:r>
              <a:rPr lang="en-US" sz="1600" i="1" dirty="0" err="1"/>
              <a:t>successeur</a:t>
            </a:r>
            <a:r>
              <a:rPr lang="en-US" sz="1600" i="1" dirty="0"/>
              <a:t> de TACACS, </a:t>
            </a:r>
            <a:r>
              <a:rPr lang="en-US" sz="1600" i="1" dirty="0" err="1"/>
              <a:t>initialement</a:t>
            </a:r>
            <a:r>
              <a:rPr lang="en-US" sz="1600" i="1" dirty="0"/>
              <a:t> </a:t>
            </a:r>
            <a:r>
              <a:rPr lang="en-US" sz="1600" i="1" dirty="0" err="1"/>
              <a:t>développé</a:t>
            </a:r>
            <a:r>
              <a:rPr lang="en-US" sz="1600" i="1" dirty="0"/>
              <a:t> par IBM </a:t>
            </a:r>
            <a:r>
              <a:rPr lang="en-US" sz="1600" i="1" dirty="0" err="1"/>
              <a:t>en</a:t>
            </a:r>
            <a:r>
              <a:rPr lang="en-US" sz="1600" i="1" dirty="0"/>
              <a:t> 1984 pour assurer la communication </a:t>
            </a:r>
            <a:r>
              <a:rPr lang="en-US" sz="1600" i="1" dirty="0" err="1"/>
              <a:t>distante</a:t>
            </a:r>
            <a:r>
              <a:rPr lang="en-US" sz="1600" i="1" dirty="0"/>
              <a:t> des </a:t>
            </a:r>
            <a:r>
              <a:rPr lang="en-US" sz="1600" i="1" dirty="0" err="1"/>
              <a:t>terminaux</a:t>
            </a:r>
            <a:r>
              <a:rPr lang="en-US" sz="1600" i="1" dirty="0"/>
              <a:t> UNIX </a:t>
            </a:r>
            <a:r>
              <a:rPr lang="en-US" sz="1600" i="1" dirty="0" err="1"/>
              <a:t>vers</a:t>
            </a:r>
            <a:r>
              <a:rPr lang="en-US" sz="1600" i="1" dirty="0"/>
              <a:t> les </a:t>
            </a:r>
            <a:r>
              <a:rPr lang="en-US" sz="1600" i="1" dirty="0" err="1"/>
              <a:t>serveurs</a:t>
            </a:r>
            <a:r>
              <a:rPr lang="en-US" sz="1600" i="1" dirty="0"/>
              <a:t> </a:t>
            </a:r>
            <a:r>
              <a:rPr lang="en-US" sz="1600" i="1" dirty="0" err="1"/>
              <a:t>d’authentification</a:t>
            </a:r>
            <a:r>
              <a:rPr lang="en-US" sz="1600" i="1" dirty="0"/>
              <a:t>.</a:t>
            </a:r>
          </a:p>
          <a:p>
            <a:r>
              <a:rPr lang="en-US" b="1" dirty="0"/>
              <a:t>RADIUS (</a:t>
            </a:r>
            <a:r>
              <a:rPr lang="en-US" b="1" i="1" dirty="0"/>
              <a:t>Remote Authentication Dial-In User Service</a:t>
            </a:r>
            <a:r>
              <a:rPr lang="en-US" b="1" dirty="0"/>
              <a:t>) de Livingston enterprise</a:t>
            </a:r>
          </a:p>
          <a:p>
            <a:pPr marL="0" indent="0">
              <a:buNone/>
            </a:pPr>
            <a:r>
              <a:rPr lang="en-US" sz="1600" i="1" dirty="0" err="1"/>
              <a:t>Initialement</a:t>
            </a:r>
            <a:r>
              <a:rPr lang="en-US" sz="1600" i="1" dirty="0"/>
              <a:t> </a:t>
            </a:r>
            <a:r>
              <a:rPr lang="en-US" sz="1600" i="1" dirty="0" err="1"/>
              <a:t>développé</a:t>
            </a:r>
            <a:r>
              <a:rPr lang="en-US" sz="1600" i="1" dirty="0"/>
              <a:t> </a:t>
            </a:r>
            <a:r>
              <a:rPr lang="en-US" sz="1600" i="1" dirty="0" err="1"/>
              <a:t>en</a:t>
            </a:r>
            <a:r>
              <a:rPr lang="en-US" sz="1600" i="1" dirty="0"/>
              <a:t> 1991 pour des </a:t>
            </a:r>
            <a:r>
              <a:rPr lang="fr-FR" sz="1600" i="1" dirty="0"/>
              <a:t>serveurs d'accès au réseau pour du matériel uniquement équipé d'interfaces série ; il a fait ultérieurement l'objet d'une normalisation par l'IETF en juin 2000 dans deux RFC : RFC 2865 (RADIUS </a:t>
            </a:r>
            <a:r>
              <a:rPr lang="fr-FR" sz="1600" i="1" dirty="0" err="1"/>
              <a:t>authentication</a:t>
            </a:r>
            <a:r>
              <a:rPr lang="fr-FR" sz="1600" i="1" dirty="0"/>
              <a:t>) et RFC 2866 (RADIUS </a:t>
            </a:r>
            <a:r>
              <a:rPr lang="fr-FR" sz="1600" i="1" dirty="0" err="1"/>
              <a:t>accounting</a:t>
            </a:r>
            <a:r>
              <a:rPr lang="fr-FR" sz="1600" i="1" dirty="0"/>
              <a:t>). </a:t>
            </a:r>
            <a:endParaRPr lang="en-US" sz="1600" i="1" dirty="0"/>
          </a:p>
          <a:p>
            <a:r>
              <a:rPr lang="en-US" b="1" dirty="0"/>
              <a:t>Diameter</a:t>
            </a:r>
            <a:endParaRPr lang="en-US" dirty="0"/>
          </a:p>
          <a:p>
            <a:pPr marL="0" indent="0">
              <a:buNone/>
            </a:pPr>
            <a:r>
              <a:rPr lang="fr-FR" sz="1600" i="1" dirty="0"/>
              <a:t>À l'origine, il est conçu pour faire de l'authentification, et succéder au protocole RADIUS (RFC 3588, étendu par RFC 5719, puis remplacés par RFC 6733).</a:t>
            </a:r>
          </a:p>
          <a:p>
            <a:pPr marL="0" indent="0">
              <a:buNone/>
            </a:pPr>
            <a:r>
              <a:rPr lang="fr-FR" sz="1600" i="1" dirty="0"/>
              <a:t>Il est notamment utilisé dans le cœur des réseaux de téléphonie mobile 4G/LTE pour faire communiquer les différents équipements du cœur de réseau.</a:t>
            </a:r>
          </a:p>
          <a:p>
            <a:pPr marL="0" indent="0">
              <a:buNone/>
            </a:pPr>
            <a:endParaRPr lang="fr-FR" i="1" dirty="0">
              <a:solidFill>
                <a:schemeClr val="tx1"/>
              </a:solidFill>
            </a:endParaRPr>
          </a:p>
          <a:p>
            <a:pPr marL="0" indent="0">
              <a:buNone/>
            </a:pPr>
            <a:endParaRPr lang="fr-FR" i="1" dirty="0">
              <a:solidFill>
                <a:schemeClr val="tx1"/>
              </a:solidFill>
            </a:endParaRPr>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812" y="6104692"/>
            <a:ext cx="1005842" cy="396241"/>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676" y="6066254"/>
            <a:ext cx="1391515" cy="473115"/>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8366" y="6135808"/>
            <a:ext cx="1713634" cy="441937"/>
          </a:xfrm>
          <a:prstGeom prst="rect">
            <a:avLst/>
          </a:prstGeom>
        </p:spPr>
      </p:pic>
      <p:sp>
        <p:nvSpPr>
          <p:cNvPr id="9" name="Espace réservé du pied de page 10"/>
          <p:cNvSpPr>
            <a:spLocks noGrp="1"/>
          </p:cNvSpPr>
          <p:nvPr>
            <p:ph type="ftr" sz="quarter" idx="11"/>
          </p:nvPr>
        </p:nvSpPr>
        <p:spPr>
          <a:xfrm>
            <a:off x="2589213" y="6119618"/>
            <a:ext cx="7619999" cy="365125"/>
          </a:xfrm>
        </p:spPr>
        <p:txBody>
          <a:bodyPr/>
          <a:lstStyle/>
          <a:p>
            <a:r>
              <a:rPr lang="it-IT" sz="1000" i="1" dirty="0"/>
              <a:t>PEI / CAI / SEC105 - François </a:t>
            </a:r>
            <a:r>
              <a:rPr lang="it-IT" sz="1000" i="1" dirty="0" err="1"/>
              <a:t>Lacomme</a:t>
            </a:r>
            <a:r>
              <a:rPr lang="it-IT" sz="1000" i="1" dirty="0"/>
              <a:t> 2025 – Ludovic </a:t>
            </a:r>
            <a:r>
              <a:rPr lang="it-IT" sz="1000" i="1" dirty="0" err="1"/>
              <a:t>Ruault</a:t>
            </a:r>
            <a:r>
              <a:rPr lang="it-IT" sz="1000" i="1" dirty="0"/>
              <a:t> de Beaulieu 2020-2021</a:t>
            </a:r>
            <a:endParaRPr lang="en-US" sz="1000" i="1" dirty="0"/>
          </a:p>
        </p:txBody>
      </p:sp>
    </p:spTree>
    <p:extLst>
      <p:ext uri="{BB962C8B-B14F-4D97-AF65-F5344CB8AC3E}">
        <p14:creationId xmlns:p14="http://schemas.microsoft.com/office/powerpoint/2010/main" val="3776436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22855" y="624110"/>
            <a:ext cx="10462054" cy="672082"/>
          </a:xfrm>
        </p:spPr>
        <p:txBody>
          <a:bodyPr>
            <a:normAutofit fontScale="90000"/>
          </a:bodyPr>
          <a:lstStyle/>
          <a:p>
            <a:r>
              <a:rPr lang="fr-FR" spc="-100" dirty="0"/>
              <a:t>AAA – RADIUS : Architecture standard &amp; Composants</a:t>
            </a:r>
            <a:endParaRPr lang="fr-FR" dirty="0"/>
          </a:p>
        </p:txBody>
      </p:sp>
      <p:sp>
        <p:nvSpPr>
          <p:cNvPr id="3" name="Espace réservé du contenu 2"/>
          <p:cNvSpPr>
            <a:spLocks noGrp="1"/>
          </p:cNvSpPr>
          <p:nvPr>
            <p:ph idx="1"/>
          </p:nvPr>
        </p:nvSpPr>
        <p:spPr>
          <a:xfrm>
            <a:off x="1696995" y="1350818"/>
            <a:ext cx="9807617" cy="4560404"/>
          </a:xfrm>
        </p:spPr>
        <p:txBody>
          <a:bodyPr>
            <a:normAutofit/>
          </a:bodyPr>
          <a:lstStyle/>
          <a:p>
            <a:pPr marL="0" indent="0">
              <a:buNone/>
            </a:pPr>
            <a:r>
              <a:rPr lang="fr-FR" i="1" dirty="0">
                <a:solidFill>
                  <a:schemeClr val="tx1"/>
                </a:solidFill>
              </a:rPr>
              <a:t>Voici les composants principaux d’une architecture physique tripartie du standard RADIUS:</a:t>
            </a:r>
          </a:p>
          <a:p>
            <a:r>
              <a:rPr lang="en-US" b="1" dirty="0"/>
              <a:t>NAS </a:t>
            </a:r>
            <a:r>
              <a:rPr lang="fr-FR" sz="1800" dirty="0">
                <a:solidFill>
                  <a:srgbClr val="FF0000"/>
                </a:solidFill>
              </a:rPr>
              <a:t>* </a:t>
            </a:r>
            <a:r>
              <a:rPr lang="en-US" b="1" dirty="0"/>
              <a:t>: </a:t>
            </a:r>
            <a:r>
              <a:rPr lang="fr-FR" i="1" dirty="0">
                <a:solidFill>
                  <a:schemeClr val="tx1"/>
                </a:solidFill>
              </a:rPr>
              <a:t>équipement réseau appelé aussi client RADIUS, qui fait l’intermédiaire entre le serveur RADIUS et le terminal. Le NAS peut être une borne Wi-Fi ou un commutateur (Switch) qui implémente le protocole IEEE 802.1X et EAP, pour gérer les connexions et le transport des méthodes d’authentification.</a:t>
            </a:r>
          </a:p>
          <a:p>
            <a:r>
              <a:rPr lang="fr-FR" b="1" dirty="0" err="1"/>
              <a:t>Supplicant</a:t>
            </a:r>
            <a:r>
              <a:rPr lang="fr-FR" dirty="0"/>
              <a:t> : </a:t>
            </a:r>
            <a:r>
              <a:rPr lang="fr-FR" i="1" dirty="0">
                <a:solidFill>
                  <a:schemeClr val="tx1"/>
                </a:solidFill>
              </a:rPr>
              <a:t>terminal de l’utilisateur</a:t>
            </a:r>
          </a:p>
          <a:p>
            <a:r>
              <a:rPr lang="fr-FR" b="1" dirty="0"/>
              <a:t>RADIUS</a:t>
            </a:r>
            <a:r>
              <a:rPr lang="fr-FR" dirty="0"/>
              <a:t> : </a:t>
            </a:r>
            <a:r>
              <a:rPr lang="fr-FR" i="1" dirty="0">
                <a:solidFill>
                  <a:schemeClr val="tx1"/>
                </a:solidFill>
              </a:rPr>
              <a:t>serveur d’authentification. Ce dernier est généralement relié à une base d’identification (fichier, base de données, annuaire, etc.). Dans certains cas, le serveur RADIUS peut jouer le rôle d’un mandataire (proxy).</a:t>
            </a:r>
          </a:p>
          <a:p>
            <a:endParaRPr lang="en-US" dirty="0"/>
          </a:p>
          <a:p>
            <a:endParaRPr lang="en-US" dirty="0"/>
          </a:p>
          <a:p>
            <a:pPr marL="0" indent="0">
              <a:buNone/>
            </a:pPr>
            <a:r>
              <a:rPr lang="fr-FR" sz="1400" dirty="0">
                <a:solidFill>
                  <a:srgbClr val="FF0000"/>
                </a:solidFill>
              </a:rPr>
              <a:t>* </a:t>
            </a:r>
            <a:r>
              <a:rPr lang="fr-FR" sz="1400" i="1" dirty="0">
                <a:solidFill>
                  <a:schemeClr val="accent1"/>
                </a:solidFill>
              </a:rPr>
              <a:t>NAS, </a:t>
            </a:r>
            <a:r>
              <a:rPr lang="fr-FR" sz="1400" i="1" dirty="0">
                <a:solidFill>
                  <a:schemeClr val="tx1">
                    <a:lumMod val="65000"/>
                    <a:lumOff val="35000"/>
                  </a:schemeClr>
                </a:solidFill>
              </a:rPr>
              <a:t>Network Access Server</a:t>
            </a:r>
            <a:endParaRPr lang="en-US" sz="1400"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17</a:t>
            </a:fld>
            <a:endParaRPr lang="en-US"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12" y="6104692"/>
            <a:ext cx="1005842" cy="396241"/>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7676" y="6066254"/>
            <a:ext cx="1391515" cy="473115"/>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8366" y="6135808"/>
            <a:ext cx="1713634" cy="441937"/>
          </a:xfrm>
          <a:prstGeom prst="rect">
            <a:avLst/>
          </a:prstGeom>
        </p:spPr>
      </p:pic>
      <p:sp>
        <p:nvSpPr>
          <p:cNvPr id="9" name="Espace réservé du pied de page 10"/>
          <p:cNvSpPr>
            <a:spLocks noGrp="1"/>
          </p:cNvSpPr>
          <p:nvPr>
            <p:ph type="ftr" sz="quarter" idx="11"/>
          </p:nvPr>
        </p:nvSpPr>
        <p:spPr>
          <a:xfrm>
            <a:off x="2589213" y="6119618"/>
            <a:ext cx="7619999" cy="365125"/>
          </a:xfrm>
        </p:spPr>
        <p:txBody>
          <a:bodyPr/>
          <a:lstStyle/>
          <a:p>
            <a:r>
              <a:rPr lang="it-IT" sz="1000" i="1" dirty="0"/>
              <a:t>PEI / CAI / SEC105 - François </a:t>
            </a:r>
            <a:r>
              <a:rPr lang="it-IT" sz="1000" i="1" dirty="0" err="1"/>
              <a:t>Lacomme</a:t>
            </a:r>
            <a:r>
              <a:rPr lang="it-IT" sz="1000" i="1" dirty="0"/>
              <a:t> 2025 – Ludovic </a:t>
            </a:r>
            <a:r>
              <a:rPr lang="it-IT" sz="1000" i="1" dirty="0" err="1"/>
              <a:t>Ruault</a:t>
            </a:r>
            <a:r>
              <a:rPr lang="it-IT" sz="1000" i="1" dirty="0"/>
              <a:t> de Beaulieu 2020-2021</a:t>
            </a:r>
            <a:endParaRPr lang="en-US" sz="1000" i="1" dirty="0"/>
          </a:p>
        </p:txBody>
      </p:sp>
      <p:pic>
        <p:nvPicPr>
          <p:cNvPr id="10" name="Image 9"/>
          <p:cNvPicPr>
            <a:picLocks noChangeAspect="1"/>
          </p:cNvPicPr>
          <p:nvPr/>
        </p:nvPicPr>
        <p:blipFill>
          <a:blip r:embed="rId6"/>
          <a:stretch>
            <a:fillRect/>
          </a:stretch>
        </p:blipFill>
        <p:spPr>
          <a:xfrm>
            <a:off x="5412259" y="4591715"/>
            <a:ext cx="4212624" cy="2266285"/>
          </a:xfrm>
          <a:prstGeom prst="rect">
            <a:avLst/>
          </a:prstGeom>
        </p:spPr>
      </p:pic>
    </p:spTree>
    <p:extLst>
      <p:ext uri="{BB962C8B-B14F-4D97-AF65-F5344CB8AC3E}">
        <p14:creationId xmlns:p14="http://schemas.microsoft.com/office/powerpoint/2010/main" val="3574191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22855" y="624110"/>
            <a:ext cx="10462054" cy="672082"/>
          </a:xfrm>
        </p:spPr>
        <p:txBody>
          <a:bodyPr>
            <a:normAutofit fontScale="90000"/>
          </a:bodyPr>
          <a:lstStyle/>
          <a:p>
            <a:r>
              <a:rPr lang="fr-FR" spc="-100" dirty="0"/>
              <a:t>AAA – RADIUS : Architecture standard &amp; Composants</a:t>
            </a:r>
          </a:p>
        </p:txBody>
      </p:sp>
      <p:sp>
        <p:nvSpPr>
          <p:cNvPr id="3" name="Espace réservé du contenu 2"/>
          <p:cNvSpPr>
            <a:spLocks noGrp="1"/>
          </p:cNvSpPr>
          <p:nvPr>
            <p:ph idx="1"/>
          </p:nvPr>
        </p:nvSpPr>
        <p:spPr>
          <a:xfrm>
            <a:off x="1696995" y="1350818"/>
            <a:ext cx="9807617" cy="4560404"/>
          </a:xfrm>
        </p:spPr>
        <p:txBody>
          <a:bodyPr>
            <a:normAutofit/>
          </a:bodyPr>
          <a:lstStyle/>
          <a:p>
            <a:r>
              <a:rPr lang="fr-FR" i="1" dirty="0"/>
              <a:t>L’architecture logique de RADIUS se base sur le standard 802.1x, mis en place par l’IEEE en juin 2001 et le protocole EAP (Extensible </a:t>
            </a:r>
            <a:r>
              <a:rPr lang="fr-FR" i="1" dirty="0" err="1"/>
              <a:t>Authentication</a:t>
            </a:r>
            <a:r>
              <a:rPr lang="fr-FR" i="1" dirty="0"/>
              <a:t> Protocol). </a:t>
            </a:r>
          </a:p>
          <a:p>
            <a:r>
              <a:rPr lang="fr-FR" i="1" dirty="0"/>
              <a:t>Le standard 802.1X permet de valider une autorisation d’accès à un réseau après authentification d’un </a:t>
            </a:r>
            <a:r>
              <a:rPr lang="fr-FR" i="1" dirty="0" err="1"/>
              <a:t>Supplicant</a:t>
            </a:r>
            <a:r>
              <a:rPr lang="fr-FR" i="1" dirty="0"/>
              <a:t>, indépendamment du réseau physique utilisé. </a:t>
            </a:r>
          </a:p>
          <a:p>
            <a:r>
              <a:rPr lang="fr-FR" i="1" dirty="0"/>
              <a:t>Le NAS qui implémente le protocole 802.1X autorise en cas de succès l’accès physique au service réseau.</a:t>
            </a:r>
          </a:p>
          <a:p>
            <a:r>
              <a:rPr lang="fr-FR" i="1" dirty="0"/>
              <a:t>En effet, les ports du NAS (Le commutateur dans la figure précédente) sont configurés d’une façon logique. Avant d’être complètement ouverts, ils ne laissent passer qu’un seul type de trafic particulier vers le serveur. Il contrôle une ressource disponible au niveau du port physique réseau, nommé PAE (Port Access </a:t>
            </a:r>
            <a:r>
              <a:rPr lang="fr-FR" i="1" dirty="0" err="1"/>
              <a:t>Entity</a:t>
            </a:r>
            <a:r>
              <a:rPr lang="fr-FR" i="1" dirty="0"/>
              <a:t>).</a:t>
            </a:r>
            <a:endParaRPr lang="en-US" i="1"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18</a:t>
            </a:fld>
            <a:endParaRPr lang="en-US"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12" y="6104692"/>
            <a:ext cx="1005842" cy="396241"/>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7676" y="6066254"/>
            <a:ext cx="1391515" cy="473115"/>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8366" y="6135808"/>
            <a:ext cx="1713634" cy="441937"/>
          </a:xfrm>
          <a:prstGeom prst="rect">
            <a:avLst/>
          </a:prstGeom>
        </p:spPr>
      </p:pic>
      <p:sp>
        <p:nvSpPr>
          <p:cNvPr id="9" name="Espace réservé du pied de page 10"/>
          <p:cNvSpPr>
            <a:spLocks noGrp="1"/>
          </p:cNvSpPr>
          <p:nvPr>
            <p:ph type="ftr" sz="quarter" idx="11"/>
          </p:nvPr>
        </p:nvSpPr>
        <p:spPr>
          <a:xfrm>
            <a:off x="2589213" y="6119618"/>
            <a:ext cx="7619999" cy="365125"/>
          </a:xfrm>
        </p:spPr>
        <p:txBody>
          <a:bodyPr/>
          <a:lstStyle/>
          <a:p>
            <a:r>
              <a:rPr lang="it-IT" sz="1000" i="1" dirty="0"/>
              <a:t>PEI / CAI / SEC105 - François </a:t>
            </a:r>
            <a:r>
              <a:rPr lang="it-IT" sz="1000" i="1" dirty="0" err="1"/>
              <a:t>Lacomme</a:t>
            </a:r>
            <a:r>
              <a:rPr lang="it-IT" sz="1000" i="1" dirty="0"/>
              <a:t> 2025 – Ludovic </a:t>
            </a:r>
            <a:r>
              <a:rPr lang="it-IT" sz="1000" i="1" dirty="0" err="1"/>
              <a:t>Ruault</a:t>
            </a:r>
            <a:r>
              <a:rPr lang="it-IT" sz="1000" i="1" dirty="0"/>
              <a:t> de Beaulieu 2020-2021</a:t>
            </a:r>
            <a:endParaRPr lang="en-US" sz="1000" i="1" dirty="0"/>
          </a:p>
        </p:txBody>
      </p:sp>
      <p:pic>
        <p:nvPicPr>
          <p:cNvPr id="4" name="Image 3"/>
          <p:cNvPicPr>
            <a:picLocks noChangeAspect="1"/>
          </p:cNvPicPr>
          <p:nvPr/>
        </p:nvPicPr>
        <p:blipFill>
          <a:blip r:embed="rId6"/>
          <a:stretch>
            <a:fillRect/>
          </a:stretch>
        </p:blipFill>
        <p:spPr>
          <a:xfrm>
            <a:off x="5430806" y="4542971"/>
            <a:ext cx="4358277" cy="2257364"/>
          </a:xfrm>
          <a:prstGeom prst="rect">
            <a:avLst/>
          </a:prstGeom>
        </p:spPr>
      </p:pic>
    </p:spTree>
    <p:extLst>
      <p:ext uri="{BB962C8B-B14F-4D97-AF65-F5344CB8AC3E}">
        <p14:creationId xmlns:p14="http://schemas.microsoft.com/office/powerpoint/2010/main" val="554829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22855" y="624110"/>
            <a:ext cx="10462054" cy="672082"/>
          </a:xfrm>
        </p:spPr>
        <p:txBody>
          <a:bodyPr>
            <a:normAutofit/>
          </a:bodyPr>
          <a:lstStyle/>
          <a:p>
            <a:r>
              <a:rPr lang="fr-FR" dirty="0"/>
              <a:t>AAA – RADIUS : Fonctionnement</a:t>
            </a:r>
          </a:p>
        </p:txBody>
      </p:sp>
      <p:sp>
        <p:nvSpPr>
          <p:cNvPr id="3" name="Espace réservé du contenu 2"/>
          <p:cNvSpPr>
            <a:spLocks noGrp="1"/>
          </p:cNvSpPr>
          <p:nvPr>
            <p:ph idx="1"/>
          </p:nvPr>
        </p:nvSpPr>
        <p:spPr>
          <a:xfrm>
            <a:off x="1696995" y="1350818"/>
            <a:ext cx="9807617" cy="4560404"/>
          </a:xfrm>
        </p:spPr>
        <p:txBody>
          <a:bodyPr>
            <a:normAutofit/>
          </a:bodyPr>
          <a:lstStyle/>
          <a:p>
            <a:pPr marL="0" indent="0">
              <a:buNone/>
            </a:pPr>
            <a:r>
              <a:rPr lang="fr-FR" b="1" dirty="0"/>
              <a:t>Le fonctionnement de RADIUS est basé sur un scénario proche de celui-ci :</a:t>
            </a:r>
          </a:p>
          <a:p>
            <a:r>
              <a:rPr lang="fr-FR" i="1" dirty="0"/>
              <a:t>Un utilisateur envoie une requête au NAS afin d'autoriser une connexion à distance</a:t>
            </a:r>
            <a:r>
              <a:rPr lang="fr-FR" i="1" spc="-300" dirty="0"/>
              <a:t> </a:t>
            </a:r>
            <a:r>
              <a:rPr lang="fr-FR" i="1" dirty="0"/>
              <a:t>;</a:t>
            </a:r>
          </a:p>
          <a:p>
            <a:r>
              <a:rPr lang="fr-FR" i="1" dirty="0"/>
              <a:t>Le NAS achemine la demande au serveur RADIUS ;</a:t>
            </a:r>
          </a:p>
          <a:p>
            <a:r>
              <a:rPr lang="fr-FR" i="1" dirty="0"/>
              <a:t>Le serveur RADIUS consulte la base de données d'identification afin de connaître le type de scénario d'identification demandé pour l'utilisateur. Soit le scénario actuel convient, soit une autre méthode d'identification est demandée à l'utilisateur. Le serveur RADIUS retourne ainsi une des trois réponses suivantes :</a:t>
            </a:r>
          </a:p>
          <a:p>
            <a:pPr lvl="1"/>
            <a:r>
              <a:rPr lang="fr-FR" b="1" i="1" dirty="0"/>
              <a:t>ACCEPT</a:t>
            </a:r>
            <a:r>
              <a:rPr lang="fr-FR" i="1" dirty="0"/>
              <a:t> : l'identification a réussi ;</a:t>
            </a:r>
          </a:p>
          <a:p>
            <a:pPr lvl="1"/>
            <a:r>
              <a:rPr lang="fr-FR" b="1" i="1" dirty="0"/>
              <a:t>REJECT</a:t>
            </a:r>
            <a:r>
              <a:rPr lang="fr-FR" i="1" dirty="0"/>
              <a:t> : l'identification a échoué ;</a:t>
            </a:r>
          </a:p>
          <a:p>
            <a:pPr lvl="1"/>
            <a:r>
              <a:rPr lang="fr-FR" b="1" i="1" dirty="0"/>
              <a:t>CHALLENGE</a:t>
            </a:r>
            <a:r>
              <a:rPr lang="fr-FR" i="1" dirty="0"/>
              <a:t> : le serveur RADIUS souhaite des informations supplémentaires de la part de l'utilisateur et propose un « défi » (en anglais « challenge ») ;</a:t>
            </a:r>
            <a:endParaRPr lang="en-US" i="1" dirty="0"/>
          </a:p>
          <a:p>
            <a:r>
              <a:rPr lang="fr-FR" i="1" dirty="0"/>
              <a:t>À la suite de cette phase dite d'authentification, débute une phase d'autorisation où le serveur retourne les autorisations de l'utilisateur.</a:t>
            </a:r>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19</a:t>
            </a:fld>
            <a:endParaRPr lang="en-US"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12" y="6104692"/>
            <a:ext cx="1005842" cy="396241"/>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7676" y="6066254"/>
            <a:ext cx="1391515" cy="473115"/>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8366" y="6135808"/>
            <a:ext cx="1713634" cy="441937"/>
          </a:xfrm>
          <a:prstGeom prst="rect">
            <a:avLst/>
          </a:prstGeom>
        </p:spPr>
      </p:pic>
      <p:sp>
        <p:nvSpPr>
          <p:cNvPr id="9" name="Espace réservé du pied de page 10"/>
          <p:cNvSpPr>
            <a:spLocks noGrp="1"/>
          </p:cNvSpPr>
          <p:nvPr>
            <p:ph type="ftr" sz="quarter" idx="11"/>
          </p:nvPr>
        </p:nvSpPr>
        <p:spPr>
          <a:xfrm>
            <a:off x="2589213" y="6119618"/>
            <a:ext cx="7619999" cy="365125"/>
          </a:xfrm>
        </p:spPr>
        <p:txBody>
          <a:bodyPr/>
          <a:lstStyle/>
          <a:p>
            <a:r>
              <a:rPr lang="it-IT" sz="1000" i="1" dirty="0"/>
              <a:t>PEI / CAI / SEC105 - François </a:t>
            </a:r>
            <a:r>
              <a:rPr lang="it-IT" sz="1000" i="1" dirty="0" err="1"/>
              <a:t>Lacomme</a:t>
            </a:r>
            <a:r>
              <a:rPr lang="it-IT" sz="1000" i="1" dirty="0"/>
              <a:t> 2025 – Ludovic </a:t>
            </a:r>
            <a:r>
              <a:rPr lang="it-IT" sz="1000" i="1" dirty="0" err="1"/>
              <a:t>Ruault</a:t>
            </a:r>
            <a:r>
              <a:rPr lang="it-IT" sz="1000" i="1" dirty="0"/>
              <a:t> de Beaulieu 2020-2021</a:t>
            </a:r>
            <a:endParaRPr lang="en-US" sz="1000" i="1" dirty="0"/>
          </a:p>
        </p:txBody>
      </p:sp>
    </p:spTree>
    <p:extLst>
      <p:ext uri="{BB962C8B-B14F-4D97-AF65-F5344CB8AC3E}">
        <p14:creationId xmlns:p14="http://schemas.microsoft.com/office/powerpoint/2010/main" val="111218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5600" y="624110"/>
            <a:ext cx="8911687" cy="726708"/>
          </a:xfrm>
        </p:spPr>
        <p:txBody>
          <a:bodyPr/>
          <a:lstStyle/>
          <a:p>
            <a:r>
              <a:rPr lang="fr-FR" dirty="0"/>
              <a:t>Contexte</a:t>
            </a:r>
          </a:p>
        </p:txBody>
      </p:sp>
      <p:sp>
        <p:nvSpPr>
          <p:cNvPr id="3" name="Espace réservé du contenu 2"/>
          <p:cNvSpPr>
            <a:spLocks noGrp="1"/>
          </p:cNvSpPr>
          <p:nvPr>
            <p:ph idx="1"/>
          </p:nvPr>
        </p:nvSpPr>
        <p:spPr>
          <a:xfrm>
            <a:off x="2140527" y="1350818"/>
            <a:ext cx="9364085" cy="4560404"/>
          </a:xfrm>
        </p:spPr>
        <p:txBody>
          <a:bodyPr>
            <a:normAutofit/>
          </a:bodyPr>
          <a:lstStyle/>
          <a:p>
            <a:pPr marL="0" indent="0">
              <a:buNone/>
            </a:pPr>
            <a:r>
              <a:rPr lang="fr-FR" b="1" i="1" dirty="0">
                <a:solidFill>
                  <a:schemeClr val="tx1"/>
                </a:solidFill>
              </a:rPr>
              <a:t>Constat : </a:t>
            </a:r>
          </a:p>
          <a:p>
            <a:pPr marL="0" indent="0" algn="ctr">
              <a:buNone/>
            </a:pPr>
            <a:r>
              <a:rPr lang="fr-FR" i="1" dirty="0">
                <a:solidFill>
                  <a:schemeClr val="tx1"/>
                </a:solidFill>
              </a:rPr>
              <a:t>« Le système d’information est un patrimoine important très convoité par la concurrence, mais également par les personnes malveillantes. »</a:t>
            </a:r>
          </a:p>
          <a:p>
            <a:pPr marL="0" indent="0">
              <a:buNone/>
            </a:pPr>
            <a:endParaRPr lang="fr-FR" i="1" dirty="0">
              <a:solidFill>
                <a:schemeClr val="tx1"/>
              </a:solidFill>
            </a:endParaRPr>
          </a:p>
          <a:p>
            <a:pPr marL="0" indent="0">
              <a:buNone/>
            </a:pPr>
            <a:r>
              <a:rPr lang="fr-FR" i="1" dirty="0">
                <a:solidFill>
                  <a:schemeClr val="tx1"/>
                </a:solidFill>
              </a:rPr>
              <a:t>Il est donc dans l’intérêt de tous d’assurer une gouvernance efficace des différents mécanismes permettant à un individu ou à un programme d’</a:t>
            </a:r>
            <a:r>
              <a:rPr lang="fr-FR" b="1" i="1" dirty="0">
                <a:solidFill>
                  <a:schemeClr val="tx1"/>
                </a:solidFill>
              </a:rPr>
              <a:t>accéder aux données de l’entreprise</a:t>
            </a:r>
            <a:r>
              <a:rPr lang="fr-FR" i="1" dirty="0">
                <a:solidFill>
                  <a:schemeClr val="tx1"/>
                </a:solidFill>
              </a:rPr>
              <a:t>.</a:t>
            </a:r>
          </a:p>
          <a:p>
            <a:pPr marL="0" indent="0">
              <a:buNone/>
            </a:pPr>
            <a:endParaRPr lang="fr-FR" i="1" dirty="0">
              <a:solidFill>
                <a:schemeClr val="tx1"/>
              </a:solidFill>
            </a:endParaRPr>
          </a:p>
          <a:p>
            <a:pPr marL="0" indent="0">
              <a:buNone/>
            </a:pPr>
            <a:r>
              <a:rPr lang="fr-FR" i="1" dirty="0">
                <a:solidFill>
                  <a:schemeClr val="tx1"/>
                </a:solidFill>
              </a:rPr>
              <a:t>C’est dans cette logique que nous allons nous focaliser sur les </a:t>
            </a:r>
            <a:r>
              <a:rPr lang="fr-FR" b="1" i="1" dirty="0">
                <a:solidFill>
                  <a:schemeClr val="tx1"/>
                </a:solidFill>
              </a:rPr>
              <a:t>systèmes de gestion d’identité</a:t>
            </a:r>
            <a:r>
              <a:rPr lang="fr-FR" i="1" dirty="0">
                <a:solidFill>
                  <a:schemeClr val="tx1"/>
                </a:solidFill>
              </a:rPr>
              <a:t>, qui permettent </a:t>
            </a:r>
            <a:r>
              <a:rPr lang="fr-FR" b="1" i="1" dirty="0">
                <a:solidFill>
                  <a:schemeClr val="tx1"/>
                </a:solidFill>
              </a:rPr>
              <a:t>l’identification, l’authentification</a:t>
            </a:r>
            <a:r>
              <a:rPr lang="fr-FR" i="1" dirty="0">
                <a:solidFill>
                  <a:schemeClr val="tx1"/>
                </a:solidFill>
              </a:rPr>
              <a:t> puis l’attribution ou non </a:t>
            </a:r>
            <a:r>
              <a:rPr lang="fr-FR" b="1" i="1" dirty="0">
                <a:solidFill>
                  <a:schemeClr val="tx1"/>
                </a:solidFill>
              </a:rPr>
              <a:t>des droits d’accès </a:t>
            </a:r>
            <a:r>
              <a:rPr lang="fr-FR" i="1" dirty="0">
                <a:solidFill>
                  <a:schemeClr val="tx1"/>
                </a:solidFill>
              </a:rPr>
              <a:t>à tout ou une partie de ces données ou ressources.</a:t>
            </a:r>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a:t>
            </a:fld>
            <a:endParaRPr lang="en-US"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812" y="6104692"/>
            <a:ext cx="1005842" cy="396241"/>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676" y="6066254"/>
            <a:ext cx="1391515" cy="473115"/>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8366" y="6135808"/>
            <a:ext cx="1713634" cy="441937"/>
          </a:xfrm>
          <a:prstGeom prst="rect">
            <a:avLst/>
          </a:prstGeom>
        </p:spPr>
      </p:pic>
      <p:sp>
        <p:nvSpPr>
          <p:cNvPr id="9" name="Espace réservé du pied de page 10"/>
          <p:cNvSpPr>
            <a:spLocks noGrp="1"/>
          </p:cNvSpPr>
          <p:nvPr>
            <p:ph type="ftr" sz="quarter" idx="11"/>
          </p:nvPr>
        </p:nvSpPr>
        <p:spPr>
          <a:xfrm>
            <a:off x="2589213" y="6119618"/>
            <a:ext cx="7619999" cy="365125"/>
          </a:xfrm>
        </p:spPr>
        <p:txBody>
          <a:bodyPr/>
          <a:lstStyle/>
          <a:p>
            <a:r>
              <a:rPr lang="it-IT" sz="1000" i="1" dirty="0"/>
              <a:t>PEI / CAI / SEC105 - François </a:t>
            </a:r>
            <a:r>
              <a:rPr lang="it-IT" sz="1000" i="1" dirty="0" err="1"/>
              <a:t>Lacomme</a:t>
            </a:r>
            <a:r>
              <a:rPr lang="it-IT" sz="1000" i="1" dirty="0"/>
              <a:t> 2025 – Ludovic </a:t>
            </a:r>
            <a:r>
              <a:rPr lang="it-IT" sz="1000" i="1" dirty="0" err="1"/>
              <a:t>Ruault</a:t>
            </a:r>
            <a:r>
              <a:rPr lang="it-IT" sz="1000" i="1" dirty="0"/>
              <a:t> de Beaulieu 2020-2021</a:t>
            </a:r>
            <a:endParaRPr lang="en-US" sz="1000" i="1" dirty="0"/>
          </a:p>
        </p:txBody>
      </p:sp>
    </p:spTree>
    <p:extLst>
      <p:ext uri="{BB962C8B-B14F-4D97-AF65-F5344CB8AC3E}">
        <p14:creationId xmlns:p14="http://schemas.microsoft.com/office/powerpoint/2010/main" val="4258415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22855" y="624110"/>
            <a:ext cx="10462054" cy="672082"/>
          </a:xfrm>
        </p:spPr>
        <p:txBody>
          <a:bodyPr>
            <a:normAutofit/>
          </a:bodyPr>
          <a:lstStyle/>
          <a:p>
            <a:r>
              <a:rPr lang="fr-FR" dirty="0"/>
              <a:t>AAA – RADIUS : Intérêts</a:t>
            </a:r>
          </a:p>
        </p:txBody>
      </p:sp>
      <p:sp>
        <p:nvSpPr>
          <p:cNvPr id="3" name="Espace réservé du contenu 2"/>
          <p:cNvSpPr>
            <a:spLocks noGrp="1"/>
          </p:cNvSpPr>
          <p:nvPr>
            <p:ph idx="1"/>
          </p:nvPr>
        </p:nvSpPr>
        <p:spPr>
          <a:xfrm>
            <a:off x="1696995" y="1350818"/>
            <a:ext cx="9807617" cy="4560404"/>
          </a:xfrm>
        </p:spPr>
        <p:txBody>
          <a:bodyPr>
            <a:normAutofit fontScale="92500" lnSpcReduction="20000"/>
          </a:bodyPr>
          <a:lstStyle/>
          <a:p>
            <a:pPr>
              <a:lnSpc>
                <a:spcPct val="110000"/>
              </a:lnSpc>
            </a:pPr>
            <a:r>
              <a:rPr lang="fr-FR" i="1" dirty="0"/>
              <a:t>Permet d’authentifier les machines/utilisateurs pour l’accès au réseau local</a:t>
            </a:r>
          </a:p>
          <a:p>
            <a:pPr>
              <a:lnSpc>
                <a:spcPct val="110000"/>
              </a:lnSpc>
            </a:pPr>
            <a:r>
              <a:rPr lang="fr-FR" i="1" dirty="0"/>
              <a:t>Utilisable en filaire et sans-fil</a:t>
            </a:r>
          </a:p>
          <a:p>
            <a:pPr>
              <a:lnSpc>
                <a:spcPct val="110000"/>
              </a:lnSpc>
            </a:pPr>
            <a:r>
              <a:rPr lang="fr-FR" i="1" dirty="0"/>
              <a:t>Permet de placer les machines dans des sous-réseaux virtuels</a:t>
            </a:r>
          </a:p>
          <a:p>
            <a:pPr>
              <a:lnSpc>
                <a:spcPct val="110000"/>
              </a:lnSpc>
            </a:pPr>
            <a:r>
              <a:rPr lang="fr-FR" i="1" dirty="0"/>
              <a:t>Plusieurs moyens d’authentification</a:t>
            </a:r>
          </a:p>
          <a:p>
            <a:pPr>
              <a:lnSpc>
                <a:spcPct val="110000"/>
              </a:lnSpc>
            </a:pPr>
            <a:r>
              <a:rPr lang="fr-FR" i="1" dirty="0"/>
              <a:t>Initialiser les algorithmes de chiffrement des communications (WPA) : Les communications Wi-Fi peuvent être ainsi sécurisées</a:t>
            </a:r>
          </a:p>
          <a:p>
            <a:pPr>
              <a:lnSpc>
                <a:spcPct val="110000"/>
              </a:lnSpc>
            </a:pPr>
            <a:r>
              <a:rPr lang="fr-FR" i="1" dirty="0"/>
              <a:t>Radius est un élément actif du réseau, pas seulement une base de données. Grâce aux modules ou attributs programmables.</a:t>
            </a:r>
          </a:p>
          <a:p>
            <a:pPr>
              <a:lnSpc>
                <a:spcPct val="110000"/>
              </a:lnSpc>
            </a:pPr>
            <a:r>
              <a:rPr lang="fr-FR" i="1" dirty="0"/>
              <a:t>Interfaçage avec des logiciels de portails captifs</a:t>
            </a:r>
          </a:p>
          <a:p>
            <a:pPr>
              <a:lnSpc>
                <a:spcPct val="110000"/>
              </a:lnSpc>
            </a:pPr>
            <a:r>
              <a:rPr lang="fr-FR" i="1" dirty="0"/>
              <a:t>Authentification distante par redirection de requêtes (proxy)</a:t>
            </a:r>
          </a:p>
          <a:p>
            <a:pPr>
              <a:lnSpc>
                <a:spcPct val="110000"/>
              </a:lnSpc>
            </a:pPr>
            <a:r>
              <a:rPr lang="fr-FR" i="1" dirty="0"/>
              <a:t>Utilisable par d’autres types de serveurs (VPN)</a:t>
            </a:r>
          </a:p>
          <a:p>
            <a:pPr marL="0" indent="0">
              <a:lnSpc>
                <a:spcPct val="110000"/>
              </a:lnSpc>
              <a:buNone/>
            </a:pPr>
            <a:endParaRPr lang="fr-FR" sz="1100" i="1" dirty="0"/>
          </a:p>
          <a:p>
            <a:pPr marL="0" indent="0">
              <a:lnSpc>
                <a:spcPct val="110000"/>
              </a:lnSpc>
              <a:buNone/>
            </a:pPr>
            <a:endParaRPr lang="fr-FR" sz="1400" dirty="0">
              <a:solidFill>
                <a:srgbClr val="FF0000"/>
              </a:solidFill>
            </a:endParaRPr>
          </a:p>
          <a:p>
            <a:pPr marL="0" indent="0">
              <a:lnSpc>
                <a:spcPct val="110000"/>
              </a:lnSpc>
              <a:buNone/>
            </a:pPr>
            <a:r>
              <a:rPr lang="fr-FR" sz="1400" dirty="0">
                <a:solidFill>
                  <a:srgbClr val="FF0000"/>
                </a:solidFill>
              </a:rPr>
              <a:t>* </a:t>
            </a:r>
            <a:r>
              <a:rPr lang="fr-FR" sz="1400" i="1" dirty="0">
                <a:solidFill>
                  <a:schemeClr val="accent1"/>
                </a:solidFill>
              </a:rPr>
              <a:t>WPA, </a:t>
            </a:r>
            <a:r>
              <a:rPr lang="fr-FR" sz="1400" i="1" dirty="0">
                <a:solidFill>
                  <a:schemeClr val="tx1">
                    <a:lumMod val="65000"/>
                    <a:lumOff val="35000"/>
                  </a:schemeClr>
                </a:solidFill>
              </a:rPr>
              <a:t>Wi-Fi </a:t>
            </a:r>
            <a:r>
              <a:rPr lang="fr-FR" sz="1400" i="1" dirty="0" err="1">
                <a:solidFill>
                  <a:schemeClr val="tx1">
                    <a:lumMod val="65000"/>
                    <a:lumOff val="35000"/>
                  </a:schemeClr>
                </a:solidFill>
              </a:rPr>
              <a:t>Protected</a:t>
            </a:r>
            <a:r>
              <a:rPr lang="fr-FR" sz="1400" i="1" dirty="0">
                <a:solidFill>
                  <a:schemeClr val="tx1">
                    <a:lumMod val="65000"/>
                    <a:lumOff val="35000"/>
                  </a:schemeClr>
                </a:solidFill>
              </a:rPr>
              <a:t> Access</a:t>
            </a:r>
            <a:endParaRPr lang="fr-FR" i="1" dirty="0">
              <a:solidFill>
                <a:schemeClr val="tx1">
                  <a:lumMod val="65000"/>
                  <a:lumOff val="35000"/>
                </a:schemeClr>
              </a:solidFill>
            </a:endParaRPr>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20</a:t>
            </a:fld>
            <a:endParaRPr lang="en-US"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12" y="6104692"/>
            <a:ext cx="1005842" cy="396241"/>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7676" y="6066254"/>
            <a:ext cx="1391515" cy="473115"/>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8366" y="6135808"/>
            <a:ext cx="1713634" cy="441937"/>
          </a:xfrm>
          <a:prstGeom prst="rect">
            <a:avLst/>
          </a:prstGeom>
        </p:spPr>
      </p:pic>
      <p:sp>
        <p:nvSpPr>
          <p:cNvPr id="9" name="Espace réservé du pied de page 10"/>
          <p:cNvSpPr>
            <a:spLocks noGrp="1"/>
          </p:cNvSpPr>
          <p:nvPr>
            <p:ph type="ftr" sz="quarter" idx="11"/>
          </p:nvPr>
        </p:nvSpPr>
        <p:spPr>
          <a:xfrm>
            <a:off x="2589213" y="6119618"/>
            <a:ext cx="7619999" cy="365125"/>
          </a:xfrm>
        </p:spPr>
        <p:txBody>
          <a:bodyPr/>
          <a:lstStyle/>
          <a:p>
            <a:r>
              <a:rPr lang="it-IT" sz="1000" i="1" dirty="0"/>
              <a:t>PEI / CAI / SEC105 - François </a:t>
            </a:r>
            <a:r>
              <a:rPr lang="it-IT" sz="1000" i="1" dirty="0" err="1"/>
              <a:t>Lacomme</a:t>
            </a:r>
            <a:r>
              <a:rPr lang="it-IT" sz="1000" i="1" dirty="0"/>
              <a:t> 2025 – Ludovic </a:t>
            </a:r>
            <a:r>
              <a:rPr lang="it-IT" sz="1000" i="1" dirty="0" err="1"/>
              <a:t>Ruault</a:t>
            </a:r>
            <a:r>
              <a:rPr lang="it-IT" sz="1000" i="1" dirty="0"/>
              <a:t> de Beaulieu 2020-2021</a:t>
            </a:r>
            <a:endParaRPr lang="en-US" sz="1000" i="1" dirty="0"/>
          </a:p>
        </p:txBody>
      </p:sp>
    </p:spTree>
    <p:extLst>
      <p:ext uri="{BB962C8B-B14F-4D97-AF65-F5344CB8AC3E}">
        <p14:creationId xmlns:p14="http://schemas.microsoft.com/office/powerpoint/2010/main" val="388367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22855" y="624110"/>
            <a:ext cx="10462054" cy="672082"/>
          </a:xfrm>
        </p:spPr>
        <p:txBody>
          <a:bodyPr>
            <a:normAutofit/>
          </a:bodyPr>
          <a:lstStyle/>
          <a:p>
            <a:r>
              <a:rPr lang="fr-FR" dirty="0"/>
              <a:t>AAA – RADIUS : Limites	</a:t>
            </a:r>
          </a:p>
        </p:txBody>
      </p:sp>
      <p:sp>
        <p:nvSpPr>
          <p:cNvPr id="3" name="Espace réservé du contenu 2"/>
          <p:cNvSpPr>
            <a:spLocks noGrp="1"/>
          </p:cNvSpPr>
          <p:nvPr>
            <p:ph idx="1"/>
          </p:nvPr>
        </p:nvSpPr>
        <p:spPr>
          <a:xfrm>
            <a:off x="1696995" y="1350818"/>
            <a:ext cx="9807617" cy="4560404"/>
          </a:xfrm>
        </p:spPr>
        <p:txBody>
          <a:bodyPr>
            <a:normAutofit/>
          </a:bodyPr>
          <a:lstStyle/>
          <a:p>
            <a:r>
              <a:rPr lang="fr-FR" i="1" dirty="0"/>
              <a:t>RADIUS a été conçu pour des identifications par modem, sur des liaisons lentes et peu sûres :</a:t>
            </a:r>
          </a:p>
          <a:p>
            <a:pPr lvl="1"/>
            <a:r>
              <a:rPr lang="fr-FR" i="1" dirty="0"/>
              <a:t>c’est la raison du choix du protocole UDP.</a:t>
            </a:r>
          </a:p>
          <a:p>
            <a:pPr lvl="1"/>
            <a:r>
              <a:rPr lang="fr-FR" i="1" dirty="0"/>
              <a:t>ce choix technique d’un protocole non agressif conduit à des échanges laborieux basés sur des temporisations de réémission, des échanges d’accusés-réceptions.</a:t>
            </a:r>
          </a:p>
          <a:p>
            <a:pPr lvl="1"/>
            <a:r>
              <a:rPr lang="fr-FR" i="1" dirty="0"/>
              <a:t>En conséquence, appliqué à nos réseaux actuels, il est amené à engendrer des lenteurs, voir des échecs de connexion.</a:t>
            </a:r>
          </a:p>
          <a:p>
            <a:r>
              <a:rPr lang="fr-FR" i="1" dirty="0"/>
              <a:t>RADIUS base son identification sur le seul principe du couple user/mot de passe :</a:t>
            </a:r>
          </a:p>
          <a:p>
            <a:pPr lvl="1"/>
            <a:r>
              <a:rPr lang="fr-FR" i="1" dirty="0"/>
              <a:t>parfaitement adapté à l’époque (1996),</a:t>
            </a:r>
          </a:p>
          <a:p>
            <a:pPr lvl="1"/>
            <a:r>
              <a:rPr lang="fr-FR" i="1" dirty="0"/>
              <a:t>cette notion a dû être adaptée.</a:t>
            </a:r>
          </a:p>
          <a:p>
            <a:pPr lvl="1"/>
            <a:r>
              <a:rPr lang="fr-FR" i="1" dirty="0"/>
              <a:t>Exemple : pour l’identification des terminaux mobiles par leur numéro IMEI ou par leur numéro d’appel (</a:t>
            </a:r>
            <a:r>
              <a:rPr lang="fr-FR" i="1" dirty="0" err="1"/>
              <a:t>Calling</a:t>
            </a:r>
            <a:r>
              <a:rPr lang="fr-FR" i="1" dirty="0"/>
              <a:t>-Station-ID en Radius) sans mot de passe (alors que la RFC interdit le mot de passe vide !).</a:t>
            </a:r>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21</a:t>
            </a:fld>
            <a:endParaRPr lang="en-US"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812" y="6104692"/>
            <a:ext cx="1005842" cy="396241"/>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676" y="6066254"/>
            <a:ext cx="1391515" cy="473115"/>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8366" y="6135808"/>
            <a:ext cx="1713634" cy="441937"/>
          </a:xfrm>
          <a:prstGeom prst="rect">
            <a:avLst/>
          </a:prstGeom>
        </p:spPr>
      </p:pic>
      <p:sp>
        <p:nvSpPr>
          <p:cNvPr id="9" name="Espace réservé du pied de page 10"/>
          <p:cNvSpPr>
            <a:spLocks noGrp="1"/>
          </p:cNvSpPr>
          <p:nvPr>
            <p:ph type="ftr" sz="quarter" idx="11"/>
          </p:nvPr>
        </p:nvSpPr>
        <p:spPr>
          <a:xfrm>
            <a:off x="2589213" y="6119618"/>
            <a:ext cx="7619999" cy="365125"/>
          </a:xfrm>
        </p:spPr>
        <p:txBody>
          <a:bodyPr/>
          <a:lstStyle/>
          <a:p>
            <a:r>
              <a:rPr lang="it-IT" sz="1000" i="1" dirty="0"/>
              <a:t>PEI / CAI / SEC105 - François </a:t>
            </a:r>
            <a:r>
              <a:rPr lang="it-IT" sz="1000" i="1" dirty="0" err="1"/>
              <a:t>Lacomme</a:t>
            </a:r>
            <a:r>
              <a:rPr lang="it-IT" sz="1000" i="1" dirty="0"/>
              <a:t> 2025 – Ludovic </a:t>
            </a:r>
            <a:r>
              <a:rPr lang="it-IT" sz="1000" i="1" dirty="0" err="1"/>
              <a:t>Ruault</a:t>
            </a:r>
            <a:r>
              <a:rPr lang="it-IT" sz="1000" i="1" dirty="0"/>
              <a:t> de Beaulieu 2020-2021</a:t>
            </a:r>
            <a:endParaRPr lang="en-US" sz="1000" i="1" dirty="0"/>
          </a:p>
        </p:txBody>
      </p:sp>
    </p:spTree>
    <p:extLst>
      <p:ext uri="{BB962C8B-B14F-4D97-AF65-F5344CB8AC3E}">
        <p14:creationId xmlns:p14="http://schemas.microsoft.com/office/powerpoint/2010/main" val="2790666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22855" y="624110"/>
            <a:ext cx="10462054" cy="672082"/>
          </a:xfrm>
        </p:spPr>
        <p:txBody>
          <a:bodyPr>
            <a:normAutofit/>
          </a:bodyPr>
          <a:lstStyle/>
          <a:p>
            <a:r>
              <a:rPr lang="fr-FR" dirty="0"/>
              <a:t>AAA – RADIUS : Limites	</a:t>
            </a:r>
          </a:p>
        </p:txBody>
      </p:sp>
      <p:sp>
        <p:nvSpPr>
          <p:cNvPr id="3" name="Espace réservé du contenu 2"/>
          <p:cNvSpPr>
            <a:spLocks noGrp="1"/>
          </p:cNvSpPr>
          <p:nvPr>
            <p:ph idx="1"/>
          </p:nvPr>
        </p:nvSpPr>
        <p:spPr>
          <a:xfrm>
            <a:off x="1696995" y="1350818"/>
            <a:ext cx="9807617" cy="4560404"/>
          </a:xfrm>
        </p:spPr>
        <p:txBody>
          <a:bodyPr>
            <a:normAutofit fontScale="92500"/>
          </a:bodyPr>
          <a:lstStyle/>
          <a:p>
            <a:pPr>
              <a:lnSpc>
                <a:spcPct val="110000"/>
              </a:lnSpc>
            </a:pPr>
            <a:r>
              <a:rPr lang="fr-FR" i="1" dirty="0"/>
              <a:t>RADIUS assure un transport en clair, seul le mot de passe est chiffré par hachage :</a:t>
            </a:r>
          </a:p>
          <a:p>
            <a:pPr lvl="1">
              <a:lnSpc>
                <a:spcPct val="110000"/>
              </a:lnSpc>
            </a:pPr>
            <a:r>
              <a:rPr lang="fr-FR" i="1" dirty="0"/>
              <a:t>la sécurité toute relative du protocole repose sur le seul </a:t>
            </a:r>
            <a:r>
              <a:rPr lang="fr-FR" b="1" i="1" dirty="0"/>
              <a:t>secret partagé </a:t>
            </a:r>
            <a:r>
              <a:rPr lang="fr-FR" i="1" dirty="0"/>
              <a:t>et impose la sécurisation des échanges entre le client et le serveur par sécurité physique ou VPN.</a:t>
            </a:r>
          </a:p>
          <a:p>
            <a:pPr>
              <a:lnSpc>
                <a:spcPct val="110000"/>
              </a:lnSpc>
            </a:pPr>
            <a:r>
              <a:rPr lang="fr-FR" i="1" dirty="0"/>
              <a:t>RADIUS limite les attributs :</a:t>
            </a:r>
          </a:p>
          <a:p>
            <a:pPr lvl="1">
              <a:lnSpc>
                <a:spcPct val="110000"/>
              </a:lnSpc>
            </a:pPr>
            <a:r>
              <a:rPr lang="fr-FR" i="1" dirty="0"/>
              <a:t>gérés sous forme de chaîne "Pascal" avec un octet en entête donnant la longueur, à 255 octets, ce qui était cohérent avec la notion de nom/mot de passe,</a:t>
            </a:r>
          </a:p>
          <a:p>
            <a:pPr lvl="1">
              <a:lnSpc>
                <a:spcPct val="110000"/>
              </a:lnSpc>
            </a:pPr>
            <a:r>
              <a:rPr lang="fr-FR" i="1" dirty="0"/>
              <a:t>mais inadapté à toute tentative d’introduction de la biométrie (fond d’œil, empreinte digitale) de cryptographie (certificat).</a:t>
            </a:r>
          </a:p>
          <a:p>
            <a:pPr>
              <a:lnSpc>
                <a:spcPct val="110000"/>
              </a:lnSpc>
            </a:pPr>
            <a:r>
              <a:rPr lang="fr-FR" i="1" dirty="0"/>
              <a:t>RADIUS n’assure pas de mécanismes d’identification du serveur :</a:t>
            </a:r>
          </a:p>
          <a:p>
            <a:pPr lvl="1">
              <a:lnSpc>
                <a:spcPct val="110000"/>
              </a:lnSpc>
            </a:pPr>
            <a:r>
              <a:rPr lang="fr-FR" i="1" dirty="0"/>
              <a:t>se faire passer pour un serveur est un excellent moyen de récolter des noms et mots de passe.</a:t>
            </a:r>
          </a:p>
          <a:p>
            <a:pPr marL="57150" indent="0">
              <a:lnSpc>
                <a:spcPct val="110000"/>
              </a:lnSpc>
              <a:spcBef>
                <a:spcPts val="0"/>
              </a:spcBef>
              <a:buNone/>
            </a:pPr>
            <a:endParaRPr lang="fr-FR" i="1" dirty="0"/>
          </a:p>
          <a:p>
            <a:pPr marL="57150" indent="0">
              <a:lnSpc>
                <a:spcPct val="110000"/>
              </a:lnSpc>
              <a:buNone/>
            </a:pPr>
            <a:r>
              <a:rPr lang="fr-FR" i="1" dirty="0"/>
              <a:t>Tous ces points ont été pris en compte dans </a:t>
            </a:r>
            <a:r>
              <a:rPr lang="fr-FR" b="1" i="1" dirty="0" err="1">
                <a:hlinkClick r:id="rId2"/>
              </a:rPr>
              <a:t>Diameter</a:t>
            </a:r>
            <a:r>
              <a:rPr lang="fr-FR" i="1" dirty="0"/>
              <a:t>, qui permet ainsi de bénéficier d’un protocole d’authentification forte plus adapté aux évolutions du numérique</a:t>
            </a:r>
            <a:r>
              <a:rPr lang="fr-FR" dirty="0"/>
              <a:t>.</a:t>
            </a:r>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22</a:t>
            </a:fld>
            <a:endParaRPr lang="en-US"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12" y="6104692"/>
            <a:ext cx="1005842" cy="396241"/>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7676" y="6066254"/>
            <a:ext cx="1391515" cy="473115"/>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8366" y="6135808"/>
            <a:ext cx="1713634" cy="441937"/>
          </a:xfrm>
          <a:prstGeom prst="rect">
            <a:avLst/>
          </a:prstGeom>
        </p:spPr>
      </p:pic>
      <p:sp>
        <p:nvSpPr>
          <p:cNvPr id="9" name="Espace réservé du pied de page 10"/>
          <p:cNvSpPr>
            <a:spLocks noGrp="1"/>
          </p:cNvSpPr>
          <p:nvPr>
            <p:ph type="ftr" sz="quarter" idx="11"/>
          </p:nvPr>
        </p:nvSpPr>
        <p:spPr>
          <a:xfrm>
            <a:off x="2589213" y="6119618"/>
            <a:ext cx="7619999" cy="365125"/>
          </a:xfrm>
        </p:spPr>
        <p:txBody>
          <a:bodyPr/>
          <a:lstStyle/>
          <a:p>
            <a:r>
              <a:rPr lang="it-IT" sz="1000" i="1" dirty="0"/>
              <a:t>PEI / CAI / SEC105 - François </a:t>
            </a:r>
            <a:r>
              <a:rPr lang="it-IT" sz="1000" i="1" dirty="0" err="1"/>
              <a:t>Lacomme</a:t>
            </a:r>
            <a:r>
              <a:rPr lang="it-IT" sz="1000" i="1" dirty="0"/>
              <a:t> 2025 – Ludovic </a:t>
            </a:r>
            <a:r>
              <a:rPr lang="it-IT" sz="1000" i="1" dirty="0" err="1"/>
              <a:t>Ruault</a:t>
            </a:r>
            <a:r>
              <a:rPr lang="it-IT" sz="1000" i="1" dirty="0"/>
              <a:t> de Beaulieu 2020-2021</a:t>
            </a:r>
            <a:endParaRPr lang="en-US" sz="1000" i="1" dirty="0"/>
          </a:p>
        </p:txBody>
      </p:sp>
    </p:spTree>
    <p:extLst>
      <p:ext uri="{BB962C8B-B14F-4D97-AF65-F5344CB8AC3E}">
        <p14:creationId xmlns:p14="http://schemas.microsoft.com/office/powerpoint/2010/main" val="388166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22855" y="624110"/>
            <a:ext cx="10462054" cy="672082"/>
          </a:xfrm>
        </p:spPr>
        <p:txBody>
          <a:bodyPr>
            <a:normAutofit/>
          </a:bodyPr>
          <a:lstStyle/>
          <a:p>
            <a:r>
              <a:rPr lang="fr-FR" dirty="0"/>
              <a:t>AAA – En bref !	</a:t>
            </a:r>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23</a:t>
            </a:fld>
            <a:endParaRPr lang="en-US"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12" y="6104692"/>
            <a:ext cx="1005842" cy="396241"/>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7676" y="6066254"/>
            <a:ext cx="1391515" cy="473115"/>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8366" y="6135808"/>
            <a:ext cx="1713634" cy="441937"/>
          </a:xfrm>
          <a:prstGeom prst="rect">
            <a:avLst/>
          </a:prstGeom>
        </p:spPr>
      </p:pic>
      <p:sp>
        <p:nvSpPr>
          <p:cNvPr id="9" name="Espace réservé du pied de page 10"/>
          <p:cNvSpPr>
            <a:spLocks noGrp="1"/>
          </p:cNvSpPr>
          <p:nvPr>
            <p:ph type="ftr" sz="quarter" idx="11"/>
          </p:nvPr>
        </p:nvSpPr>
        <p:spPr>
          <a:xfrm>
            <a:off x="2589213" y="6119618"/>
            <a:ext cx="7619999" cy="365125"/>
          </a:xfrm>
        </p:spPr>
        <p:txBody>
          <a:bodyPr/>
          <a:lstStyle/>
          <a:p>
            <a:r>
              <a:rPr lang="it-IT" sz="1000" i="1" dirty="0"/>
              <a:t>PEI / CAI / SEC105 - François </a:t>
            </a:r>
            <a:r>
              <a:rPr lang="it-IT" sz="1000" i="1" dirty="0" err="1"/>
              <a:t>Lacomme</a:t>
            </a:r>
            <a:r>
              <a:rPr lang="it-IT" sz="1000" i="1" dirty="0"/>
              <a:t> 2025 – Ludovic </a:t>
            </a:r>
            <a:r>
              <a:rPr lang="it-IT" sz="1000" i="1" dirty="0" err="1"/>
              <a:t>Ruault</a:t>
            </a:r>
            <a:r>
              <a:rPr lang="it-IT" sz="1000" i="1" dirty="0"/>
              <a:t> de Beaulieu 2020-2021</a:t>
            </a:r>
            <a:endParaRPr lang="en-US" sz="1000" i="1" dirty="0"/>
          </a:p>
        </p:txBody>
      </p:sp>
      <p:pic>
        <p:nvPicPr>
          <p:cNvPr id="4" name="Image 3"/>
          <p:cNvPicPr>
            <a:picLocks noChangeAspect="1"/>
          </p:cNvPicPr>
          <p:nvPr/>
        </p:nvPicPr>
        <p:blipFill>
          <a:blip r:embed="rId6"/>
          <a:stretch>
            <a:fillRect/>
          </a:stretch>
        </p:blipFill>
        <p:spPr>
          <a:xfrm>
            <a:off x="5320852" y="2456067"/>
            <a:ext cx="5503472" cy="3679741"/>
          </a:xfrm>
          <a:prstGeom prst="rect">
            <a:avLst/>
          </a:prstGeom>
        </p:spPr>
      </p:pic>
      <p:sp>
        <p:nvSpPr>
          <p:cNvPr id="3" name="Espace réservé du contenu 2"/>
          <p:cNvSpPr>
            <a:spLocks noGrp="1"/>
          </p:cNvSpPr>
          <p:nvPr>
            <p:ph idx="1"/>
          </p:nvPr>
        </p:nvSpPr>
        <p:spPr>
          <a:xfrm>
            <a:off x="1696995" y="1350818"/>
            <a:ext cx="9807617" cy="4560404"/>
          </a:xfrm>
        </p:spPr>
        <p:txBody>
          <a:bodyPr>
            <a:normAutofit/>
          </a:bodyPr>
          <a:lstStyle/>
          <a:p>
            <a:pPr marL="0" indent="0">
              <a:buNone/>
            </a:pPr>
            <a:r>
              <a:rPr lang="fr-FR" b="1" dirty="0"/>
              <a:t>AAA</a:t>
            </a:r>
            <a:r>
              <a:rPr lang="fr-FR" dirty="0"/>
              <a:t> = </a:t>
            </a:r>
            <a:r>
              <a:rPr lang="fr-FR" b="1" dirty="0" err="1"/>
              <a:t>A</a:t>
            </a:r>
            <a:r>
              <a:rPr lang="fr-FR" dirty="0" err="1"/>
              <a:t>uthentication</a:t>
            </a:r>
            <a:r>
              <a:rPr lang="fr-FR" dirty="0"/>
              <a:t> </a:t>
            </a:r>
            <a:r>
              <a:rPr lang="fr-FR" b="1" dirty="0" err="1"/>
              <a:t>A</a:t>
            </a:r>
            <a:r>
              <a:rPr lang="fr-FR" dirty="0" err="1"/>
              <a:t>uthorization</a:t>
            </a:r>
            <a:r>
              <a:rPr lang="fr-FR" dirty="0"/>
              <a:t> </a:t>
            </a:r>
            <a:r>
              <a:rPr lang="fr-FR" b="1" dirty="0" err="1"/>
              <a:t>A</a:t>
            </a:r>
            <a:r>
              <a:rPr lang="fr-FR" dirty="0" err="1"/>
              <a:t>ccounting</a:t>
            </a:r>
            <a:endParaRPr lang="fr-FR" dirty="0"/>
          </a:p>
          <a:p>
            <a:pPr>
              <a:buFont typeface="Wingdings" panose="05000000000000000000" pitchFamily="2" charset="2"/>
              <a:buChar char="§"/>
            </a:pPr>
            <a:r>
              <a:rPr lang="fr-FR" b="1" i="1" dirty="0" err="1"/>
              <a:t>A</a:t>
            </a:r>
            <a:r>
              <a:rPr lang="fr-FR" i="1" dirty="0" err="1"/>
              <a:t>uthentication</a:t>
            </a:r>
            <a:r>
              <a:rPr lang="fr-FR" i="1" dirty="0"/>
              <a:t> : Tu es qui ?</a:t>
            </a:r>
          </a:p>
          <a:p>
            <a:pPr>
              <a:buFont typeface="Wingdings" panose="05000000000000000000" pitchFamily="2" charset="2"/>
              <a:buChar char="§"/>
            </a:pPr>
            <a:r>
              <a:rPr lang="fr-FR" b="1" i="1" dirty="0" err="1"/>
              <a:t>A</a:t>
            </a:r>
            <a:r>
              <a:rPr lang="fr-FR" i="1" dirty="0" err="1"/>
              <a:t>uthorization</a:t>
            </a:r>
            <a:r>
              <a:rPr lang="fr-FR" i="1" dirty="0"/>
              <a:t> : Tu as le droit de faire quoi ?</a:t>
            </a:r>
          </a:p>
          <a:p>
            <a:pPr>
              <a:buFont typeface="Wingdings" panose="05000000000000000000" pitchFamily="2" charset="2"/>
              <a:buChar char="§"/>
            </a:pPr>
            <a:r>
              <a:rPr lang="fr-FR" b="1" i="1" dirty="0" err="1"/>
              <a:t>A</a:t>
            </a:r>
            <a:r>
              <a:rPr lang="fr-FR" i="1" dirty="0" err="1"/>
              <a:t>ccounting</a:t>
            </a:r>
            <a:r>
              <a:rPr lang="fr-FR" i="1" dirty="0"/>
              <a:t> : Qu’as-tu fait ?</a:t>
            </a:r>
          </a:p>
          <a:p>
            <a:pPr marL="0" indent="0">
              <a:buNone/>
            </a:pPr>
            <a:endParaRPr lang="fr-FR" dirty="0"/>
          </a:p>
        </p:txBody>
      </p:sp>
    </p:spTree>
    <p:extLst>
      <p:ext uri="{BB962C8B-B14F-4D97-AF65-F5344CB8AC3E}">
        <p14:creationId xmlns:p14="http://schemas.microsoft.com/office/powerpoint/2010/main" val="4127515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5600" y="622800"/>
            <a:ext cx="9830048" cy="726708"/>
          </a:xfrm>
        </p:spPr>
        <p:txBody>
          <a:bodyPr/>
          <a:lstStyle/>
          <a:p>
            <a:r>
              <a:rPr lang="fr-FR" dirty="0"/>
              <a:t>Contexte</a:t>
            </a:r>
          </a:p>
        </p:txBody>
      </p:sp>
      <p:sp>
        <p:nvSpPr>
          <p:cNvPr id="3" name="Espace réservé du contenu 2"/>
          <p:cNvSpPr>
            <a:spLocks noGrp="1"/>
          </p:cNvSpPr>
          <p:nvPr>
            <p:ph idx="1"/>
          </p:nvPr>
        </p:nvSpPr>
        <p:spPr>
          <a:xfrm>
            <a:off x="2140527" y="1350818"/>
            <a:ext cx="9364085" cy="4560404"/>
          </a:xfrm>
        </p:spPr>
        <p:txBody>
          <a:bodyPr>
            <a:normAutofit lnSpcReduction="10000"/>
          </a:bodyPr>
          <a:lstStyle/>
          <a:p>
            <a:pPr marL="0" indent="0">
              <a:buNone/>
            </a:pPr>
            <a:r>
              <a:rPr lang="fr-FR" i="1" dirty="0">
                <a:solidFill>
                  <a:schemeClr val="tx1"/>
                </a:solidFill>
              </a:rPr>
              <a:t>Pour évaluer le niveau de sécurité d’un bien informatique, nous faisons appel à des critères déjà introduits : </a:t>
            </a:r>
          </a:p>
          <a:p>
            <a:pPr marL="0" indent="0">
              <a:spcBef>
                <a:spcPts val="0"/>
              </a:spcBef>
              <a:buNone/>
            </a:pPr>
            <a:endParaRPr lang="fr-FR" sz="900" i="1" dirty="0">
              <a:solidFill>
                <a:schemeClr val="tx1"/>
              </a:solidFill>
            </a:endParaRPr>
          </a:p>
          <a:p>
            <a:pPr marL="0" indent="0">
              <a:lnSpc>
                <a:spcPct val="110000"/>
              </a:lnSpc>
              <a:buNone/>
            </a:pPr>
            <a:r>
              <a:rPr lang="fr-FR" b="1" i="1" dirty="0">
                <a:solidFill>
                  <a:schemeClr val="tx1"/>
                </a:solidFill>
              </a:rPr>
              <a:t>La confidentialité</a:t>
            </a:r>
            <a:r>
              <a:rPr lang="fr-FR" i="1" dirty="0">
                <a:solidFill>
                  <a:schemeClr val="tx1"/>
                </a:solidFill>
              </a:rPr>
              <a:t> : </a:t>
            </a:r>
            <a:r>
              <a:rPr lang="fr-FR" sz="1400" i="1" dirty="0">
                <a:solidFill>
                  <a:schemeClr val="tx1"/>
                </a:solidFill>
              </a:rPr>
              <a:t>Il s’agit de mettre en place des mécanismes pour ne pas divulguer un message d’un utilisateur, et donc le rendre inaccessible à tout attaquant ou espion potentiel. Seul l’auteur du message et les destinataires sont capables d’accéder à son contenu. La confidentialité est rendue possible par les mécanismes cryptographiques.</a:t>
            </a:r>
          </a:p>
          <a:p>
            <a:pPr marL="0" indent="0">
              <a:lnSpc>
                <a:spcPct val="110000"/>
              </a:lnSpc>
              <a:buNone/>
            </a:pPr>
            <a:r>
              <a:rPr lang="fr-FR" b="1" i="1" dirty="0">
                <a:solidFill>
                  <a:schemeClr val="tx1"/>
                </a:solidFill>
              </a:rPr>
              <a:t>L’intégrité</a:t>
            </a:r>
            <a:r>
              <a:rPr lang="fr-FR" i="1" dirty="0">
                <a:solidFill>
                  <a:schemeClr val="tx1"/>
                </a:solidFill>
              </a:rPr>
              <a:t> : </a:t>
            </a:r>
            <a:r>
              <a:rPr lang="fr-FR" sz="1400" i="1" dirty="0">
                <a:solidFill>
                  <a:schemeClr val="tx1"/>
                </a:solidFill>
              </a:rPr>
              <a:t>Il s’agit de la garantie qu’un message n’a pas été altéré, de façon fortuite, illicite ou malveillante, au cours d’une transaction, entre le moment où il a été émis et le moment où il a été reçu. Pour assurer cette fonction, il existe des fonctions de hachage à sens unique qui permettent de calculer un haché d’une donnée.</a:t>
            </a:r>
          </a:p>
          <a:p>
            <a:pPr marL="0" indent="0">
              <a:lnSpc>
                <a:spcPct val="110000"/>
              </a:lnSpc>
              <a:buNone/>
            </a:pPr>
            <a:r>
              <a:rPr lang="fr-FR" b="1" i="1" dirty="0">
                <a:solidFill>
                  <a:schemeClr val="tx1"/>
                </a:solidFill>
              </a:rPr>
              <a:t>La disponibilité </a:t>
            </a:r>
            <a:r>
              <a:rPr lang="fr-FR" i="1" dirty="0">
                <a:solidFill>
                  <a:schemeClr val="tx1"/>
                </a:solidFill>
              </a:rPr>
              <a:t>: </a:t>
            </a:r>
            <a:r>
              <a:rPr lang="fr-FR" sz="1400" i="1" dirty="0">
                <a:solidFill>
                  <a:schemeClr val="tx1"/>
                </a:solidFill>
              </a:rPr>
              <a:t>L’objectif est de garantir l’accès à un service ou à une ressource à un instant précis, avec des temps de réponse attendus et de maintenir le bon fonctionnement de l'ensemble des services en production.</a:t>
            </a:r>
          </a:p>
          <a:p>
            <a:pPr marL="0" indent="0">
              <a:lnSpc>
                <a:spcPct val="110000"/>
              </a:lnSpc>
              <a:spcBef>
                <a:spcPts val="0"/>
              </a:spcBef>
              <a:buNone/>
            </a:pPr>
            <a:endParaRPr lang="fr-FR" sz="900" i="1" dirty="0">
              <a:solidFill>
                <a:schemeClr val="tx1"/>
              </a:solidFill>
            </a:endParaRPr>
          </a:p>
          <a:p>
            <a:pPr marL="0" indent="0">
              <a:lnSpc>
                <a:spcPct val="110000"/>
              </a:lnSpc>
              <a:buNone/>
            </a:pPr>
            <a:r>
              <a:rPr lang="fr-FR" sz="1400" i="1" dirty="0">
                <a:solidFill>
                  <a:schemeClr val="tx1"/>
                </a:solidFill>
              </a:rPr>
              <a:t>À ces trois piliers, nous pouvons bien entendu ajouter </a:t>
            </a:r>
            <a:r>
              <a:rPr lang="fr-FR" sz="1400" b="1" i="1" dirty="0">
                <a:solidFill>
                  <a:schemeClr val="tx1"/>
                </a:solidFill>
              </a:rPr>
              <a:t>la</a:t>
            </a:r>
            <a:r>
              <a:rPr lang="fr-FR" sz="1400" i="1" dirty="0">
                <a:solidFill>
                  <a:schemeClr val="tx1"/>
                </a:solidFill>
              </a:rPr>
              <a:t> </a:t>
            </a:r>
            <a:r>
              <a:rPr lang="fr-FR" sz="1400" b="1" i="1" dirty="0">
                <a:solidFill>
                  <a:schemeClr val="tx1"/>
                </a:solidFill>
              </a:rPr>
              <a:t>non-répudiation</a:t>
            </a:r>
            <a:r>
              <a:rPr lang="fr-FR" sz="1400" i="1" dirty="0">
                <a:solidFill>
                  <a:schemeClr val="tx1"/>
                </a:solidFill>
              </a:rPr>
              <a:t> et </a:t>
            </a:r>
            <a:r>
              <a:rPr lang="fr-FR" sz="1400" b="1" i="1" dirty="0">
                <a:solidFill>
                  <a:schemeClr val="tx1"/>
                </a:solidFill>
              </a:rPr>
              <a:t>l’imputabilité</a:t>
            </a:r>
            <a:r>
              <a:rPr lang="fr-FR" sz="1400" i="1" dirty="0">
                <a:solidFill>
                  <a:schemeClr val="tx1"/>
                </a:solidFill>
              </a:rPr>
              <a:t> qui sont des critères essentiels pour un système de gestion d’identité, qui nous amènent à généraliser ces deux aspects par leur finalité : </a:t>
            </a:r>
            <a:r>
              <a:rPr lang="fr-FR" sz="1600" b="1" i="1" dirty="0">
                <a:solidFill>
                  <a:schemeClr val="tx1"/>
                </a:solidFill>
              </a:rPr>
              <a:t>la traçabilité.</a:t>
            </a:r>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12" y="6104692"/>
            <a:ext cx="1005842" cy="396241"/>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7676" y="6066254"/>
            <a:ext cx="1391515" cy="473115"/>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8366" y="6135808"/>
            <a:ext cx="1713634" cy="441937"/>
          </a:xfrm>
          <a:prstGeom prst="rect">
            <a:avLst/>
          </a:prstGeom>
        </p:spPr>
      </p:pic>
      <p:sp>
        <p:nvSpPr>
          <p:cNvPr id="9" name="Espace réservé du pied de page 10"/>
          <p:cNvSpPr>
            <a:spLocks noGrp="1"/>
          </p:cNvSpPr>
          <p:nvPr>
            <p:ph type="ftr" sz="quarter" idx="11"/>
          </p:nvPr>
        </p:nvSpPr>
        <p:spPr>
          <a:xfrm>
            <a:off x="2589213" y="6119618"/>
            <a:ext cx="7619999" cy="365125"/>
          </a:xfrm>
        </p:spPr>
        <p:txBody>
          <a:bodyPr/>
          <a:lstStyle/>
          <a:p>
            <a:r>
              <a:rPr lang="it-IT" sz="1000" i="1" dirty="0"/>
              <a:t>PEI / CAI / SEC105 - François </a:t>
            </a:r>
            <a:r>
              <a:rPr lang="it-IT" sz="1000" i="1" dirty="0" err="1"/>
              <a:t>Lacomme</a:t>
            </a:r>
            <a:r>
              <a:rPr lang="it-IT" sz="1000" i="1" dirty="0"/>
              <a:t> 2025 – Ludovic </a:t>
            </a:r>
            <a:r>
              <a:rPr lang="it-IT" sz="1000" i="1" dirty="0" err="1"/>
              <a:t>Ruault</a:t>
            </a:r>
            <a:r>
              <a:rPr lang="it-IT" sz="1000" i="1" dirty="0"/>
              <a:t> de Beaulieu 2020-2021</a:t>
            </a:r>
            <a:endParaRPr lang="en-US" sz="1000" i="1" dirty="0"/>
          </a:p>
        </p:txBody>
      </p:sp>
    </p:spTree>
    <p:extLst>
      <p:ext uri="{BB962C8B-B14F-4D97-AF65-F5344CB8AC3E}">
        <p14:creationId xmlns:p14="http://schemas.microsoft.com/office/powerpoint/2010/main" val="70576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5600" y="624110"/>
            <a:ext cx="9819031" cy="726708"/>
          </a:xfrm>
        </p:spPr>
        <p:txBody>
          <a:bodyPr/>
          <a:lstStyle/>
          <a:p>
            <a:r>
              <a:rPr lang="fr-FR" dirty="0"/>
              <a:t>Contexte</a:t>
            </a:r>
          </a:p>
        </p:txBody>
      </p:sp>
      <p:sp>
        <p:nvSpPr>
          <p:cNvPr id="3" name="Espace réservé du contenu 2"/>
          <p:cNvSpPr>
            <a:spLocks noGrp="1"/>
          </p:cNvSpPr>
          <p:nvPr>
            <p:ph idx="1"/>
          </p:nvPr>
        </p:nvSpPr>
        <p:spPr>
          <a:xfrm>
            <a:off x="2140527" y="1350818"/>
            <a:ext cx="9364085" cy="4560404"/>
          </a:xfrm>
        </p:spPr>
        <p:txBody>
          <a:bodyPr>
            <a:normAutofit/>
          </a:bodyPr>
          <a:lstStyle/>
          <a:p>
            <a:pPr marL="0" indent="0">
              <a:buNone/>
            </a:pPr>
            <a:r>
              <a:rPr lang="fr-FR" i="1" dirty="0">
                <a:solidFill>
                  <a:schemeClr val="tx1"/>
                </a:solidFill>
              </a:rPr>
              <a:t>Notre définition des critères de sécurité à appliquer à un système de gestion d’identités peut (et doit) être évalué sur ces quatre piliers :</a:t>
            </a:r>
            <a:br>
              <a:rPr lang="fr-FR" i="1" dirty="0">
                <a:solidFill>
                  <a:schemeClr val="tx1"/>
                </a:solidFill>
              </a:rPr>
            </a:br>
            <a:r>
              <a:rPr lang="fr-FR" sz="2000" b="1" i="1" dirty="0">
                <a:solidFill>
                  <a:schemeClr val="tx1"/>
                </a:solidFill>
              </a:rPr>
              <a:t>D</a:t>
            </a:r>
            <a:r>
              <a:rPr lang="fr-FR" i="1" dirty="0">
                <a:solidFill>
                  <a:schemeClr val="tx1"/>
                </a:solidFill>
              </a:rPr>
              <a:t>isponibilité. </a:t>
            </a:r>
            <a:r>
              <a:rPr lang="fr-FR" sz="2000" b="1" i="1" dirty="0">
                <a:solidFill>
                  <a:schemeClr val="tx1"/>
                </a:solidFill>
              </a:rPr>
              <a:t>C</a:t>
            </a:r>
            <a:r>
              <a:rPr lang="fr-FR" i="1" dirty="0">
                <a:solidFill>
                  <a:schemeClr val="tx1"/>
                </a:solidFill>
              </a:rPr>
              <a:t>onfidentialité. </a:t>
            </a:r>
            <a:r>
              <a:rPr lang="fr-FR" sz="2000" b="1" i="1" dirty="0">
                <a:solidFill>
                  <a:schemeClr val="tx1"/>
                </a:solidFill>
              </a:rPr>
              <a:t>I</a:t>
            </a:r>
            <a:r>
              <a:rPr lang="fr-FR" i="1" dirty="0">
                <a:solidFill>
                  <a:schemeClr val="tx1"/>
                </a:solidFill>
              </a:rPr>
              <a:t>ntégrité. </a:t>
            </a:r>
            <a:r>
              <a:rPr lang="fr-FR" sz="2000" b="1" i="1" dirty="0">
                <a:solidFill>
                  <a:schemeClr val="tx1"/>
                </a:solidFill>
              </a:rPr>
              <a:t>T</a:t>
            </a:r>
            <a:r>
              <a:rPr lang="fr-FR" i="1" dirty="0">
                <a:solidFill>
                  <a:schemeClr val="tx1"/>
                </a:solidFill>
              </a:rPr>
              <a:t>raçabilité.</a:t>
            </a:r>
            <a:endParaRPr lang="fr-FR" sz="1400" b="1" i="1" dirty="0">
              <a:solidFill>
                <a:schemeClr val="tx1"/>
              </a:solidFill>
            </a:endParaRPr>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812" y="6104692"/>
            <a:ext cx="1005842" cy="396241"/>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676" y="6066254"/>
            <a:ext cx="1391515" cy="473115"/>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8366" y="6135808"/>
            <a:ext cx="1713634" cy="441937"/>
          </a:xfrm>
          <a:prstGeom prst="rect">
            <a:avLst/>
          </a:prstGeom>
        </p:spPr>
      </p:pic>
      <p:sp>
        <p:nvSpPr>
          <p:cNvPr id="9" name="Espace réservé du pied de page 10"/>
          <p:cNvSpPr>
            <a:spLocks noGrp="1"/>
          </p:cNvSpPr>
          <p:nvPr>
            <p:ph type="ftr" sz="quarter" idx="11"/>
          </p:nvPr>
        </p:nvSpPr>
        <p:spPr>
          <a:xfrm>
            <a:off x="2589213" y="6119618"/>
            <a:ext cx="7619999" cy="365125"/>
          </a:xfrm>
        </p:spPr>
        <p:txBody>
          <a:bodyPr/>
          <a:lstStyle/>
          <a:p>
            <a:r>
              <a:rPr lang="it-IT" sz="1000" i="1" dirty="0"/>
              <a:t>PEI / CAI / SEC105 - François </a:t>
            </a:r>
            <a:r>
              <a:rPr lang="it-IT" sz="1000" i="1" dirty="0" err="1"/>
              <a:t>Lacomme</a:t>
            </a:r>
            <a:r>
              <a:rPr lang="it-IT" sz="1000" i="1" dirty="0"/>
              <a:t> 2025 – Ludovic </a:t>
            </a:r>
            <a:r>
              <a:rPr lang="it-IT" sz="1000" i="1" dirty="0" err="1"/>
              <a:t>Ruault</a:t>
            </a:r>
            <a:r>
              <a:rPr lang="it-IT" sz="1000" i="1" dirty="0"/>
              <a:t> de Beaulieu 2020-2021</a:t>
            </a:r>
            <a:endParaRPr lang="en-US" sz="1000" i="1" dirty="0"/>
          </a:p>
        </p:txBody>
      </p:sp>
      <p:pic>
        <p:nvPicPr>
          <p:cNvPr id="11" name="Image 10">
            <a:extLst>
              <a:ext uri="{FF2B5EF4-FFF2-40B4-BE49-F238E27FC236}">
                <a16:creationId xmlns:a16="http://schemas.microsoft.com/office/drawing/2014/main" id="{15DF03BE-9137-7545-B063-06D83F13514D}"/>
              </a:ext>
            </a:extLst>
          </p:cNvPr>
          <p:cNvPicPr>
            <a:picLocks noChangeAspect="1"/>
          </p:cNvPicPr>
          <p:nvPr/>
        </p:nvPicPr>
        <p:blipFill>
          <a:blip r:embed="rId5"/>
          <a:stretch>
            <a:fillRect/>
          </a:stretch>
        </p:blipFill>
        <p:spPr>
          <a:xfrm>
            <a:off x="3293626" y="2405155"/>
            <a:ext cx="6239747" cy="37709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65564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5600" y="624110"/>
            <a:ext cx="9796999" cy="726708"/>
          </a:xfrm>
        </p:spPr>
        <p:txBody>
          <a:bodyPr/>
          <a:lstStyle/>
          <a:p>
            <a:r>
              <a:rPr lang="fr-FR" dirty="0"/>
              <a:t>Contexte – Risques d’attaque</a:t>
            </a:r>
          </a:p>
        </p:txBody>
      </p:sp>
      <p:sp>
        <p:nvSpPr>
          <p:cNvPr id="3" name="Espace réservé du contenu 2"/>
          <p:cNvSpPr>
            <a:spLocks noGrp="1"/>
          </p:cNvSpPr>
          <p:nvPr>
            <p:ph idx="1"/>
          </p:nvPr>
        </p:nvSpPr>
        <p:spPr>
          <a:xfrm>
            <a:off x="2140527" y="1350818"/>
            <a:ext cx="9364085" cy="4560404"/>
          </a:xfrm>
        </p:spPr>
        <p:txBody>
          <a:bodyPr>
            <a:normAutofit/>
          </a:bodyPr>
          <a:lstStyle/>
          <a:p>
            <a:pPr marL="0" indent="0">
              <a:buNone/>
            </a:pPr>
            <a:r>
              <a:rPr lang="fr-FR" i="1" dirty="0">
                <a:solidFill>
                  <a:schemeClr val="tx1"/>
                </a:solidFill>
              </a:rPr>
              <a:t>Une attaque consiste essentiellement à déjouer les mécanismes de sécurité d’un système d’information et à identifier les failles techniques et organisationnelles. </a:t>
            </a:r>
          </a:p>
          <a:p>
            <a:pPr marL="0" indent="0">
              <a:buNone/>
            </a:pPr>
            <a:endParaRPr lang="fr-FR" sz="1400" b="1" i="1" dirty="0">
              <a:solidFill>
                <a:schemeClr val="tx1"/>
              </a:solidFill>
            </a:endParaRPr>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812" y="6104692"/>
            <a:ext cx="1005842" cy="396241"/>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676" y="6066254"/>
            <a:ext cx="1391515" cy="473115"/>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8366" y="6135808"/>
            <a:ext cx="1713634" cy="441937"/>
          </a:xfrm>
          <a:prstGeom prst="rect">
            <a:avLst/>
          </a:prstGeom>
        </p:spPr>
      </p:pic>
      <p:sp>
        <p:nvSpPr>
          <p:cNvPr id="9" name="Espace réservé du pied de page 10"/>
          <p:cNvSpPr>
            <a:spLocks noGrp="1"/>
          </p:cNvSpPr>
          <p:nvPr>
            <p:ph type="ftr" sz="quarter" idx="11"/>
          </p:nvPr>
        </p:nvSpPr>
        <p:spPr>
          <a:xfrm>
            <a:off x="2589213" y="6119618"/>
            <a:ext cx="7619999" cy="365125"/>
          </a:xfrm>
        </p:spPr>
        <p:txBody>
          <a:bodyPr/>
          <a:lstStyle/>
          <a:p>
            <a:r>
              <a:rPr lang="it-IT" sz="1000" i="1" dirty="0"/>
              <a:t>PEI / CAI / SEC105 - François </a:t>
            </a:r>
            <a:r>
              <a:rPr lang="it-IT" sz="1000" i="1" dirty="0" err="1"/>
              <a:t>Lacomme</a:t>
            </a:r>
            <a:r>
              <a:rPr lang="it-IT" sz="1000" i="1" dirty="0"/>
              <a:t> 2025 – Ludovic </a:t>
            </a:r>
            <a:r>
              <a:rPr lang="it-IT" sz="1000" i="1" dirty="0" err="1"/>
              <a:t>Ruault</a:t>
            </a:r>
            <a:r>
              <a:rPr lang="it-IT" sz="1000" i="1" dirty="0"/>
              <a:t> de Beaulieu 2020-2021</a:t>
            </a:r>
            <a:endParaRPr lang="en-US" sz="1000" i="1" dirty="0"/>
          </a:p>
        </p:txBody>
      </p:sp>
      <p:pic>
        <p:nvPicPr>
          <p:cNvPr id="4" name="Image 3">
            <a:extLst>
              <a:ext uri="{FF2B5EF4-FFF2-40B4-BE49-F238E27FC236}">
                <a16:creationId xmlns:a16="http://schemas.microsoft.com/office/drawing/2014/main" id="{17818521-40E0-FD52-92EE-104AD6A4CFE3}"/>
              </a:ext>
            </a:extLst>
          </p:cNvPr>
          <p:cNvPicPr>
            <a:picLocks noChangeAspect="1"/>
          </p:cNvPicPr>
          <p:nvPr/>
        </p:nvPicPr>
        <p:blipFill>
          <a:blip r:embed="rId5"/>
          <a:stretch>
            <a:fillRect/>
          </a:stretch>
        </p:blipFill>
        <p:spPr>
          <a:xfrm>
            <a:off x="2647191" y="2141340"/>
            <a:ext cx="7504041" cy="39515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15817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5600" y="622800"/>
            <a:ext cx="9852082" cy="1280890"/>
          </a:xfrm>
        </p:spPr>
        <p:txBody>
          <a:bodyPr/>
          <a:lstStyle/>
          <a:p>
            <a:r>
              <a:rPr lang="fr-FR" dirty="0"/>
              <a:t>Contexte – Risques d’attaque</a:t>
            </a:r>
          </a:p>
        </p:txBody>
      </p:sp>
      <p:sp>
        <p:nvSpPr>
          <p:cNvPr id="3" name="Espace réservé du contenu 2"/>
          <p:cNvSpPr>
            <a:spLocks noGrp="1"/>
          </p:cNvSpPr>
          <p:nvPr>
            <p:ph idx="1"/>
          </p:nvPr>
        </p:nvSpPr>
        <p:spPr>
          <a:xfrm>
            <a:off x="2140527" y="1350818"/>
            <a:ext cx="9364085" cy="4560404"/>
          </a:xfrm>
        </p:spPr>
        <p:txBody>
          <a:bodyPr>
            <a:normAutofit/>
          </a:bodyPr>
          <a:lstStyle/>
          <a:p>
            <a:pPr marL="0" indent="0">
              <a:buNone/>
            </a:pPr>
            <a:r>
              <a:rPr lang="fr-FR" i="1" dirty="0">
                <a:solidFill>
                  <a:schemeClr val="tx1"/>
                </a:solidFill>
              </a:rPr>
              <a:t>Les attaques qui modifient les données sont dites </a:t>
            </a:r>
            <a:r>
              <a:rPr lang="fr-FR" b="1" i="1" dirty="0">
                <a:solidFill>
                  <a:schemeClr val="tx1"/>
                </a:solidFill>
              </a:rPr>
              <a:t>actives</a:t>
            </a:r>
            <a:r>
              <a:rPr lang="fr-FR" i="1" dirty="0">
                <a:solidFill>
                  <a:schemeClr val="tx1"/>
                </a:solidFill>
              </a:rPr>
              <a:t>, tandis que celles relevant de l’écoute sont dites </a:t>
            </a:r>
            <a:r>
              <a:rPr lang="fr-FR" b="1" i="1" dirty="0">
                <a:solidFill>
                  <a:schemeClr val="tx1"/>
                </a:solidFill>
              </a:rPr>
              <a:t>passives</a:t>
            </a:r>
            <a:r>
              <a:rPr lang="fr-FR" i="1" dirty="0">
                <a:solidFill>
                  <a:schemeClr val="tx1"/>
                </a:solidFill>
              </a:rPr>
              <a:t>.</a:t>
            </a:r>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12" y="6104692"/>
            <a:ext cx="1005842" cy="396241"/>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7676" y="6066254"/>
            <a:ext cx="1391515" cy="473115"/>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8366" y="6135808"/>
            <a:ext cx="1713634" cy="441937"/>
          </a:xfrm>
          <a:prstGeom prst="rect">
            <a:avLst/>
          </a:prstGeom>
        </p:spPr>
      </p:pic>
      <p:sp>
        <p:nvSpPr>
          <p:cNvPr id="9" name="Espace réservé du pied de page 10"/>
          <p:cNvSpPr>
            <a:spLocks noGrp="1"/>
          </p:cNvSpPr>
          <p:nvPr>
            <p:ph type="ftr" sz="quarter" idx="11"/>
          </p:nvPr>
        </p:nvSpPr>
        <p:spPr>
          <a:xfrm>
            <a:off x="2589213" y="6119618"/>
            <a:ext cx="7619999" cy="365125"/>
          </a:xfrm>
        </p:spPr>
        <p:txBody>
          <a:bodyPr/>
          <a:lstStyle/>
          <a:p>
            <a:r>
              <a:rPr lang="it-IT" sz="1000" i="1" dirty="0"/>
              <a:t>PEI / CAI / SEC105 - François </a:t>
            </a:r>
            <a:r>
              <a:rPr lang="it-IT" sz="1000" i="1" dirty="0" err="1"/>
              <a:t>Lacomme</a:t>
            </a:r>
            <a:r>
              <a:rPr lang="it-IT" sz="1000" i="1" dirty="0"/>
              <a:t> 2025 – Ludovic </a:t>
            </a:r>
            <a:r>
              <a:rPr lang="it-IT" sz="1000" i="1" dirty="0" err="1"/>
              <a:t>Ruault</a:t>
            </a:r>
            <a:r>
              <a:rPr lang="it-IT" sz="1000" i="1" dirty="0"/>
              <a:t> de Beaulieu 2020-2021</a:t>
            </a:r>
            <a:endParaRPr lang="en-US" sz="1000" i="1" dirty="0"/>
          </a:p>
        </p:txBody>
      </p:sp>
      <p:pic>
        <p:nvPicPr>
          <p:cNvPr id="11" name="Image 10">
            <a:extLst>
              <a:ext uri="{FF2B5EF4-FFF2-40B4-BE49-F238E27FC236}">
                <a16:creationId xmlns:a16="http://schemas.microsoft.com/office/drawing/2014/main" id="{0C521E1C-8A08-8024-EDB7-4A817633E230}"/>
              </a:ext>
            </a:extLst>
          </p:cNvPr>
          <p:cNvPicPr>
            <a:picLocks noChangeAspect="1"/>
          </p:cNvPicPr>
          <p:nvPr/>
        </p:nvPicPr>
        <p:blipFill>
          <a:blip r:embed="rId6"/>
          <a:stretch>
            <a:fillRect/>
          </a:stretch>
        </p:blipFill>
        <p:spPr>
          <a:xfrm>
            <a:off x="2815931" y="2026358"/>
            <a:ext cx="6560138" cy="4109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15031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6995" y="624110"/>
            <a:ext cx="10387913" cy="672082"/>
          </a:xfrm>
        </p:spPr>
        <p:txBody>
          <a:bodyPr/>
          <a:lstStyle/>
          <a:p>
            <a:r>
              <a:rPr lang="fr-FR" dirty="0"/>
              <a:t>Contexte – Défauts de conception</a:t>
            </a:r>
          </a:p>
        </p:txBody>
      </p:sp>
      <p:sp>
        <p:nvSpPr>
          <p:cNvPr id="3" name="Espace réservé du contenu 2"/>
          <p:cNvSpPr>
            <a:spLocks noGrp="1"/>
          </p:cNvSpPr>
          <p:nvPr>
            <p:ph idx="1"/>
          </p:nvPr>
        </p:nvSpPr>
        <p:spPr>
          <a:xfrm>
            <a:off x="2140527" y="1350818"/>
            <a:ext cx="9364085" cy="4560404"/>
          </a:xfrm>
        </p:spPr>
        <p:txBody>
          <a:bodyPr>
            <a:normAutofit/>
          </a:bodyPr>
          <a:lstStyle/>
          <a:p>
            <a:pPr marL="0" indent="0">
              <a:buNone/>
            </a:pPr>
            <a:r>
              <a:rPr lang="fr-FR" i="1" dirty="0">
                <a:solidFill>
                  <a:schemeClr val="tx1"/>
                </a:solidFill>
              </a:rPr>
              <a:t>Une méthode également très répandue pour d’attaquer, entre autres, aux systèmes de gestion d’identité est l’exploitation de failles de sécurité logicielles.</a:t>
            </a:r>
          </a:p>
          <a:p>
            <a:pPr marL="0" indent="0">
              <a:spcBef>
                <a:spcPts val="0"/>
              </a:spcBef>
              <a:buNone/>
            </a:pPr>
            <a:endParaRPr lang="fr-FR" sz="1200" i="1" dirty="0">
              <a:solidFill>
                <a:schemeClr val="tx1"/>
              </a:solidFill>
            </a:endParaRPr>
          </a:p>
          <a:p>
            <a:pPr marL="0" indent="0">
              <a:buNone/>
              <a:tabLst>
                <a:tab pos="4483100" algn="l"/>
              </a:tabLst>
            </a:pPr>
            <a:r>
              <a:rPr lang="fr-FR" i="1" dirty="0">
                <a:solidFill>
                  <a:schemeClr val="tx1"/>
                </a:solidFill>
              </a:rPr>
              <a:t>C’est ainsi qu’il est vivement conseillé </a:t>
            </a:r>
            <a:br>
              <a:rPr lang="fr-FR" i="1" dirty="0">
                <a:solidFill>
                  <a:schemeClr val="tx1"/>
                </a:solidFill>
              </a:rPr>
            </a:br>
            <a:r>
              <a:rPr lang="fr-FR" i="1" dirty="0">
                <a:solidFill>
                  <a:schemeClr val="tx1"/>
                </a:solidFill>
              </a:rPr>
              <a:t>d’intégrer à ses processus de sécurité </a:t>
            </a:r>
            <a:br>
              <a:rPr lang="fr-FR" i="1" dirty="0">
                <a:solidFill>
                  <a:schemeClr val="tx1"/>
                </a:solidFill>
              </a:rPr>
            </a:br>
            <a:r>
              <a:rPr lang="fr-FR" i="1" dirty="0">
                <a:solidFill>
                  <a:schemeClr val="tx1"/>
                </a:solidFill>
              </a:rPr>
              <a:t>une veille régulière des « CVE </a:t>
            </a:r>
            <a:r>
              <a:rPr lang="fr-FR" i="1" dirty="0" err="1">
                <a:solidFill>
                  <a:schemeClr val="tx1"/>
                </a:solidFill>
              </a:rPr>
              <a:t>databases</a:t>
            </a:r>
            <a:r>
              <a:rPr lang="fr-FR" i="1" dirty="0">
                <a:solidFill>
                  <a:schemeClr val="tx1"/>
                </a:solidFill>
              </a:rPr>
              <a:t> » </a:t>
            </a:r>
            <a:br>
              <a:rPr lang="fr-FR" i="1" dirty="0">
                <a:solidFill>
                  <a:schemeClr val="tx1"/>
                </a:solidFill>
              </a:rPr>
            </a:br>
            <a:r>
              <a:rPr lang="fr-FR" i="1" dirty="0">
                <a:solidFill>
                  <a:schemeClr val="tx1"/>
                </a:solidFill>
              </a:rPr>
              <a:t>(Common </a:t>
            </a:r>
            <a:r>
              <a:rPr lang="fr-FR" i="1" dirty="0" err="1">
                <a:solidFill>
                  <a:schemeClr val="tx1"/>
                </a:solidFill>
              </a:rPr>
              <a:t>Vulnerabilities</a:t>
            </a:r>
            <a:r>
              <a:rPr lang="fr-FR" i="1" dirty="0">
                <a:solidFill>
                  <a:schemeClr val="tx1"/>
                </a:solidFill>
              </a:rPr>
              <a:t> and </a:t>
            </a:r>
            <a:r>
              <a:rPr lang="fr-FR" i="1" dirty="0" err="1">
                <a:solidFill>
                  <a:schemeClr val="tx1"/>
                </a:solidFill>
              </a:rPr>
              <a:t>Exposures</a:t>
            </a:r>
            <a:r>
              <a:rPr lang="fr-FR" i="1" dirty="0">
                <a:solidFill>
                  <a:schemeClr val="tx1"/>
                </a:solidFill>
              </a:rPr>
              <a:t>).</a:t>
            </a:r>
          </a:p>
          <a:p>
            <a:pPr marL="0" indent="0">
              <a:buNone/>
              <a:tabLst>
                <a:tab pos="4483100" algn="l"/>
              </a:tabLst>
            </a:pPr>
            <a:endParaRPr lang="fr-FR" sz="1000" i="1" dirty="0">
              <a:solidFill>
                <a:schemeClr val="tx1"/>
              </a:solidFill>
            </a:endParaRPr>
          </a:p>
          <a:p>
            <a:pPr marL="0" indent="0">
              <a:buNone/>
            </a:pPr>
            <a:r>
              <a:rPr lang="fr-FR" b="0" i="0" dirty="0">
                <a:solidFill>
                  <a:srgbClr val="7700FF"/>
                </a:solidFill>
                <a:effectLst/>
                <a:latin typeface="Verdana" panose="020B0604030504040204" pitchFamily="34" charset="0"/>
                <a:hlinkClick r:id="rId3"/>
              </a:rPr>
              <a:t>CVE</a:t>
            </a:r>
            <a:endParaRPr lang="fr-FR" b="0" i="0" dirty="0">
              <a:solidFill>
                <a:srgbClr val="7700FF"/>
              </a:solidFill>
              <a:effectLst/>
              <a:latin typeface="Verdana" panose="020B0604030504040204" pitchFamily="34" charset="0"/>
            </a:endParaRPr>
          </a:p>
          <a:p>
            <a:pPr marL="0" indent="0">
              <a:buNone/>
            </a:pPr>
            <a:endParaRPr lang="fr-FR" sz="600" b="0" i="1" dirty="0">
              <a:solidFill>
                <a:schemeClr val="tx1"/>
              </a:solidFill>
              <a:effectLst/>
              <a:latin typeface="Verdana" panose="020B0604030504040204" pitchFamily="34" charset="0"/>
            </a:endParaRPr>
          </a:p>
          <a:p>
            <a:pPr marL="0" indent="0">
              <a:buNone/>
            </a:pPr>
            <a:r>
              <a:rPr lang="fr-FR" sz="1400" i="1" dirty="0">
                <a:solidFill>
                  <a:schemeClr val="tx1"/>
                </a:solidFill>
                <a:latin typeface="Verdana" panose="020B0604030504040204" pitchFamily="34" charset="0"/>
              </a:rPr>
              <a:t>Exemples de recherche :</a:t>
            </a:r>
            <a:endParaRPr lang="fr-FR" sz="1400" b="0" i="1" dirty="0">
              <a:solidFill>
                <a:schemeClr val="tx1"/>
              </a:solidFill>
              <a:effectLst/>
              <a:latin typeface="Verdana" panose="020B0604030504040204" pitchFamily="34" charset="0"/>
            </a:endParaRPr>
          </a:p>
          <a:p>
            <a:pPr marL="0" indent="0">
              <a:buNone/>
            </a:pPr>
            <a:r>
              <a:rPr lang="fr-FR" sz="1400" b="0" i="0" dirty="0">
                <a:solidFill>
                  <a:srgbClr val="7700FF"/>
                </a:solidFill>
                <a:effectLst/>
                <a:latin typeface="Verdana" panose="020B0604030504040204" pitchFamily="34" charset="0"/>
                <a:hlinkClick r:id="rId4"/>
              </a:rPr>
              <a:t>Search CVE-2025-21401</a:t>
            </a:r>
            <a:endParaRPr lang="fr-FR" sz="1400" b="0" i="0" dirty="0">
              <a:solidFill>
                <a:srgbClr val="7700FF"/>
              </a:solidFill>
              <a:effectLst/>
              <a:latin typeface="Verdana" panose="020B0604030504040204" pitchFamily="34" charset="0"/>
            </a:endParaRPr>
          </a:p>
          <a:p>
            <a:pPr marL="0" indent="0">
              <a:buNone/>
            </a:pPr>
            <a:r>
              <a:rPr lang="fr-FR" sz="1400" b="0" i="0" dirty="0">
                <a:solidFill>
                  <a:srgbClr val="7700FF"/>
                </a:solidFill>
                <a:effectLst/>
                <a:latin typeface="Verdana" panose="020B0604030504040204" pitchFamily="34" charset="0"/>
                <a:hlinkClick r:id="rId5"/>
              </a:rPr>
              <a:t>Search Wazuh Server</a:t>
            </a:r>
            <a:endParaRPr lang="fr-FR" sz="1400" b="0" i="0" dirty="0">
              <a:solidFill>
                <a:srgbClr val="7700FF"/>
              </a:solidFill>
              <a:effectLst/>
              <a:latin typeface="Verdana" panose="020B0604030504040204" pitchFamily="34" charset="0"/>
            </a:endParaRPr>
          </a:p>
          <a:p>
            <a:pPr marL="0" indent="0">
              <a:buNone/>
            </a:pPr>
            <a:endParaRPr lang="fr-FR" sz="1400" i="1" dirty="0">
              <a:solidFill>
                <a:schemeClr val="tx1"/>
              </a:solidFill>
            </a:endParaRPr>
          </a:p>
          <a:p>
            <a:pPr marL="0" indent="0">
              <a:buNone/>
            </a:pPr>
            <a:endParaRPr lang="fr-FR" sz="1400" i="1" dirty="0">
              <a:solidFill>
                <a:schemeClr val="tx1"/>
              </a:solidFill>
            </a:endParaRPr>
          </a:p>
          <a:p>
            <a:pPr marL="0" indent="0">
              <a:buNone/>
            </a:pPr>
            <a:endParaRPr lang="fr-FR" i="1" dirty="0">
              <a:solidFill>
                <a:schemeClr val="tx1"/>
              </a:solidFill>
            </a:endParaRPr>
          </a:p>
        </p:txBody>
      </p:sp>
      <p:pic>
        <p:nvPicPr>
          <p:cNvPr id="6" name="Imag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812" y="6104692"/>
            <a:ext cx="1005842" cy="396241"/>
          </a:xfrm>
          <a:prstGeom prst="rect">
            <a:avLst/>
          </a:prstGeom>
        </p:spPr>
      </p:pic>
      <p:pic>
        <p:nvPicPr>
          <p:cNvPr id="7" name="Imag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67676" y="6066254"/>
            <a:ext cx="1391515" cy="473115"/>
          </a:xfrm>
          <a:prstGeom prst="rect">
            <a:avLst/>
          </a:prstGeom>
        </p:spPr>
      </p:pic>
      <p:pic>
        <p:nvPicPr>
          <p:cNvPr id="8" name="Imag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78366" y="6135808"/>
            <a:ext cx="1713634" cy="441937"/>
          </a:xfrm>
          <a:prstGeom prst="rect">
            <a:avLst/>
          </a:prstGeom>
        </p:spPr>
      </p:pic>
      <p:sp>
        <p:nvSpPr>
          <p:cNvPr id="9" name="Espace réservé du pied de page 10"/>
          <p:cNvSpPr>
            <a:spLocks noGrp="1"/>
          </p:cNvSpPr>
          <p:nvPr>
            <p:ph type="ftr" sz="quarter" idx="11"/>
          </p:nvPr>
        </p:nvSpPr>
        <p:spPr>
          <a:xfrm>
            <a:off x="2589213" y="6119618"/>
            <a:ext cx="7619999" cy="365125"/>
          </a:xfrm>
        </p:spPr>
        <p:txBody>
          <a:bodyPr/>
          <a:lstStyle/>
          <a:p>
            <a:r>
              <a:rPr lang="it-IT" sz="1000" i="1" dirty="0"/>
              <a:t>PEI / CAI / SEC105 - François </a:t>
            </a:r>
            <a:r>
              <a:rPr lang="it-IT" sz="1000" i="1" dirty="0" err="1"/>
              <a:t>Lacomme</a:t>
            </a:r>
            <a:r>
              <a:rPr lang="it-IT" sz="1000" i="1" dirty="0"/>
              <a:t> 2025 – Ludovic </a:t>
            </a:r>
            <a:r>
              <a:rPr lang="it-IT" sz="1000" i="1" dirty="0" err="1"/>
              <a:t>Ruault</a:t>
            </a:r>
            <a:r>
              <a:rPr lang="it-IT" sz="1000" i="1" dirty="0"/>
              <a:t> de Beaulieu 2020-2021</a:t>
            </a:r>
            <a:endParaRPr lang="en-US" sz="1000" i="1" dirty="0"/>
          </a:p>
        </p:txBody>
      </p:sp>
      <p:pic>
        <p:nvPicPr>
          <p:cNvPr id="10" name="Image 9">
            <a:extLst>
              <a:ext uri="{FF2B5EF4-FFF2-40B4-BE49-F238E27FC236}">
                <a16:creationId xmlns:a16="http://schemas.microsoft.com/office/drawing/2014/main" id="{5E62938A-9E2D-B8E6-B50A-A6C470ECB9DF}"/>
              </a:ext>
            </a:extLst>
          </p:cNvPr>
          <p:cNvPicPr>
            <a:picLocks noChangeAspect="1"/>
          </p:cNvPicPr>
          <p:nvPr/>
        </p:nvPicPr>
        <p:blipFill>
          <a:blip r:embed="rId9"/>
          <a:stretch>
            <a:fillRect/>
          </a:stretch>
        </p:blipFill>
        <p:spPr>
          <a:xfrm>
            <a:off x="6957774" y="1978965"/>
            <a:ext cx="5127134" cy="4560404"/>
          </a:xfrm>
          <a:prstGeom prst="rect">
            <a:avLst/>
          </a:prstGeom>
          <a:ln>
            <a:solidFill>
              <a:schemeClr val="accent1"/>
            </a:solidFill>
          </a:ln>
        </p:spPr>
      </p:pic>
      <p:sp>
        <p:nvSpPr>
          <p:cNvPr id="5" name="Espace réservé du numéro de diapositive 4"/>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4239912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6995" y="624110"/>
            <a:ext cx="10387913" cy="672082"/>
          </a:xfrm>
        </p:spPr>
        <p:txBody>
          <a:bodyPr/>
          <a:lstStyle/>
          <a:p>
            <a:r>
              <a:rPr lang="fr-FR" dirty="0"/>
              <a:t>Contexte – Défauts de conception - Exemple</a:t>
            </a:r>
          </a:p>
        </p:txBody>
      </p:sp>
      <p:sp>
        <p:nvSpPr>
          <p:cNvPr id="3" name="Espace réservé du contenu 2"/>
          <p:cNvSpPr>
            <a:spLocks noGrp="1"/>
          </p:cNvSpPr>
          <p:nvPr>
            <p:ph idx="1"/>
          </p:nvPr>
        </p:nvSpPr>
        <p:spPr>
          <a:xfrm>
            <a:off x="1696995" y="1350818"/>
            <a:ext cx="9807617" cy="4560404"/>
          </a:xfrm>
        </p:spPr>
        <p:txBody>
          <a:bodyPr>
            <a:normAutofit fontScale="92500"/>
          </a:bodyPr>
          <a:lstStyle/>
          <a:p>
            <a:pPr marL="0" indent="0">
              <a:lnSpc>
                <a:spcPct val="110000"/>
              </a:lnSpc>
              <a:buNone/>
            </a:pPr>
            <a:r>
              <a:rPr lang="fr-FR" i="1" dirty="0">
                <a:solidFill>
                  <a:schemeClr val="tx1"/>
                </a:solidFill>
              </a:rPr>
              <a:t>Prenons l’exemple de la faille « </a:t>
            </a:r>
            <a:r>
              <a:rPr lang="fr-FR" i="1" dirty="0" err="1">
                <a:solidFill>
                  <a:schemeClr val="tx1"/>
                </a:solidFill>
              </a:rPr>
              <a:t>HeartBleed</a:t>
            </a:r>
            <a:r>
              <a:rPr lang="fr-FR" i="1" dirty="0">
                <a:solidFill>
                  <a:schemeClr val="tx1"/>
                </a:solidFill>
              </a:rPr>
              <a:t> » d’</a:t>
            </a:r>
            <a:r>
              <a:rPr lang="fr-FR" i="1" dirty="0" err="1">
                <a:solidFill>
                  <a:schemeClr val="tx1"/>
                </a:solidFill>
              </a:rPr>
              <a:t>OpenSSL</a:t>
            </a:r>
            <a:r>
              <a:rPr lang="fr-FR" i="1" dirty="0">
                <a:solidFill>
                  <a:schemeClr val="tx1"/>
                </a:solidFill>
              </a:rPr>
              <a:t> qui signifie tout bonnement « Saignement du cœur » [</a:t>
            </a:r>
            <a:r>
              <a:rPr lang="fr-FR" b="1" dirty="0"/>
              <a:t>CVE</a:t>
            </a:r>
            <a:r>
              <a:rPr lang="fr-FR" dirty="0"/>
              <a:t>-2014-0160]</a:t>
            </a:r>
            <a:r>
              <a:rPr lang="fr-FR" i="1" dirty="0">
                <a:solidFill>
                  <a:schemeClr val="tx1"/>
                </a:solidFill>
              </a:rPr>
              <a:t>.</a:t>
            </a:r>
          </a:p>
          <a:p>
            <a:pPr marL="0" indent="0">
              <a:lnSpc>
                <a:spcPct val="110000"/>
              </a:lnSpc>
              <a:spcBef>
                <a:spcPts val="0"/>
              </a:spcBef>
              <a:buNone/>
            </a:pPr>
            <a:endParaRPr lang="fr-FR" i="1" dirty="0">
              <a:solidFill>
                <a:schemeClr val="tx1"/>
              </a:solidFill>
            </a:endParaRPr>
          </a:p>
          <a:p>
            <a:pPr marL="0" indent="0">
              <a:lnSpc>
                <a:spcPct val="110000"/>
              </a:lnSpc>
              <a:buNone/>
            </a:pPr>
            <a:r>
              <a:rPr lang="fr-FR" i="1" dirty="0">
                <a:solidFill>
                  <a:schemeClr val="tx1"/>
                </a:solidFill>
              </a:rPr>
              <a:t>En effet, il s’agit une vulnérabilité logicielle présente dans la bibliothèque de cryptographie open source </a:t>
            </a:r>
            <a:r>
              <a:rPr lang="fr-FR" i="1" dirty="0" err="1">
                <a:solidFill>
                  <a:schemeClr val="tx1"/>
                </a:solidFill>
              </a:rPr>
              <a:t>OpenSSL</a:t>
            </a:r>
            <a:r>
              <a:rPr lang="fr-FR" i="1" dirty="0">
                <a:solidFill>
                  <a:schemeClr val="tx1"/>
                </a:solidFill>
              </a:rPr>
              <a:t> à partir de mars 2012, qui permet à un « attaquant » de lire la mémoire d'un serveur ou d'un client (jusqu’à 64Ko de données) pour récupérer par exemple, les clés privées utilisées lors d'une communication avec le protocole Transport Layer Security (TLS). </a:t>
            </a:r>
          </a:p>
          <a:p>
            <a:pPr marL="0" indent="0">
              <a:lnSpc>
                <a:spcPct val="110000"/>
              </a:lnSpc>
              <a:buNone/>
            </a:pPr>
            <a:r>
              <a:rPr lang="fr-FR" i="1" dirty="0">
                <a:solidFill>
                  <a:schemeClr val="tx1"/>
                </a:solidFill>
              </a:rPr>
              <a:t>Découverte en mars 2014 et rendue publique le 7 avril 2014, elle concerne de nombreux services Internet. Ainsi 17 % des serveurs web dits sécurisés, soit environ un demi-million de serveurs, auraient été touchés par la faille au moment de la découverte du bogue.</a:t>
            </a:r>
          </a:p>
          <a:p>
            <a:pPr marL="0" indent="0">
              <a:lnSpc>
                <a:spcPct val="110000"/>
              </a:lnSpc>
              <a:buNone/>
            </a:pPr>
            <a:r>
              <a:rPr lang="fr-FR" i="1" dirty="0">
                <a:solidFill>
                  <a:schemeClr val="tx1"/>
                </a:solidFill>
              </a:rPr>
              <a:t>Notez que cette erreur est survenue au cours d’une correction d’un bug et d’améliorations de fonctionnalités d’</a:t>
            </a:r>
            <a:r>
              <a:rPr lang="fr-FR" i="1" dirty="0" err="1">
                <a:solidFill>
                  <a:schemeClr val="tx1"/>
                </a:solidFill>
              </a:rPr>
              <a:t>OpenSSL</a:t>
            </a:r>
            <a:r>
              <a:rPr lang="fr-FR" i="1" dirty="0">
                <a:solidFill>
                  <a:schemeClr val="tx1"/>
                </a:solidFill>
              </a:rPr>
              <a:t> dans un protocole "</a:t>
            </a:r>
            <a:r>
              <a:rPr lang="fr-FR" i="1" dirty="0" err="1">
                <a:solidFill>
                  <a:schemeClr val="tx1"/>
                </a:solidFill>
              </a:rPr>
              <a:t>Heartbeat</a:t>
            </a:r>
            <a:r>
              <a:rPr lang="fr-FR" i="1" dirty="0">
                <a:solidFill>
                  <a:schemeClr val="tx1"/>
                </a:solidFill>
              </a:rPr>
              <a:t>" (ce qui signifie battement de cœur).</a:t>
            </a:r>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812" y="6104692"/>
            <a:ext cx="1005842" cy="396241"/>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676" y="6066254"/>
            <a:ext cx="1391515" cy="473115"/>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8366" y="6135808"/>
            <a:ext cx="1713634" cy="441937"/>
          </a:xfrm>
          <a:prstGeom prst="rect">
            <a:avLst/>
          </a:prstGeom>
        </p:spPr>
      </p:pic>
      <p:sp>
        <p:nvSpPr>
          <p:cNvPr id="9" name="Espace réservé du pied de page 10"/>
          <p:cNvSpPr>
            <a:spLocks noGrp="1"/>
          </p:cNvSpPr>
          <p:nvPr>
            <p:ph type="ftr" sz="quarter" idx="11"/>
          </p:nvPr>
        </p:nvSpPr>
        <p:spPr>
          <a:xfrm>
            <a:off x="2589213" y="6119618"/>
            <a:ext cx="7619999" cy="365125"/>
          </a:xfrm>
        </p:spPr>
        <p:txBody>
          <a:bodyPr/>
          <a:lstStyle/>
          <a:p>
            <a:r>
              <a:rPr lang="it-IT" sz="1000" i="1" dirty="0"/>
              <a:t>PEI / CAI / SEC105 - François </a:t>
            </a:r>
            <a:r>
              <a:rPr lang="it-IT" sz="1000" i="1" dirty="0" err="1"/>
              <a:t>Lacomme</a:t>
            </a:r>
            <a:r>
              <a:rPr lang="it-IT" sz="1000" i="1" dirty="0"/>
              <a:t> 2025 – Ludovic </a:t>
            </a:r>
            <a:r>
              <a:rPr lang="it-IT" sz="1000" i="1" dirty="0" err="1"/>
              <a:t>Ruault</a:t>
            </a:r>
            <a:r>
              <a:rPr lang="it-IT" sz="1000" i="1" dirty="0"/>
              <a:t> de Beaulieu 2020-2021</a:t>
            </a:r>
            <a:endParaRPr lang="en-US" sz="1000" i="1" dirty="0"/>
          </a:p>
        </p:txBody>
      </p:sp>
    </p:spTree>
    <p:extLst>
      <p:ext uri="{BB962C8B-B14F-4D97-AF65-F5344CB8AC3E}">
        <p14:creationId xmlns:p14="http://schemas.microsoft.com/office/powerpoint/2010/main" val="4846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6995" y="624110"/>
            <a:ext cx="10387913" cy="672082"/>
          </a:xfrm>
        </p:spPr>
        <p:txBody>
          <a:bodyPr/>
          <a:lstStyle/>
          <a:p>
            <a:r>
              <a:rPr lang="fr-FR" dirty="0"/>
              <a:t>Contexte – Répondre à ce risque</a:t>
            </a:r>
          </a:p>
        </p:txBody>
      </p:sp>
      <p:sp>
        <p:nvSpPr>
          <p:cNvPr id="3" name="Espace réservé du contenu 2"/>
          <p:cNvSpPr>
            <a:spLocks noGrp="1"/>
          </p:cNvSpPr>
          <p:nvPr>
            <p:ph idx="1"/>
          </p:nvPr>
        </p:nvSpPr>
        <p:spPr>
          <a:xfrm>
            <a:off x="1696995" y="1350818"/>
            <a:ext cx="9807617" cy="4560404"/>
          </a:xfrm>
        </p:spPr>
        <p:txBody>
          <a:bodyPr>
            <a:normAutofit lnSpcReduction="10000"/>
          </a:bodyPr>
          <a:lstStyle/>
          <a:p>
            <a:pPr marL="0" indent="0">
              <a:lnSpc>
                <a:spcPct val="110000"/>
              </a:lnSpc>
              <a:buNone/>
            </a:pPr>
            <a:r>
              <a:rPr lang="fr-FR" i="1" dirty="0">
                <a:solidFill>
                  <a:schemeClr val="tx1"/>
                </a:solidFill>
              </a:rPr>
              <a:t>L’exploitation d’une vulnérabilité du système de gestion des identités fait peser un risque sur le processus métier d’une organisation, et des enjeux considérables sur leur système d’information, à la hauteur des habilitations allouées aux utilisateurs et des conséquences lourdes en cas d’usurpation d'identité.</a:t>
            </a:r>
          </a:p>
          <a:p>
            <a:pPr marL="0" indent="0">
              <a:lnSpc>
                <a:spcPct val="110000"/>
              </a:lnSpc>
              <a:spcBef>
                <a:spcPts val="0"/>
              </a:spcBef>
              <a:buNone/>
            </a:pPr>
            <a:endParaRPr lang="fr-FR" i="1" dirty="0">
              <a:solidFill>
                <a:schemeClr val="tx1"/>
              </a:solidFill>
            </a:endParaRPr>
          </a:p>
          <a:p>
            <a:pPr marL="0" indent="0">
              <a:lnSpc>
                <a:spcPct val="110000"/>
              </a:lnSpc>
              <a:buNone/>
            </a:pPr>
            <a:r>
              <a:rPr lang="fr-FR" i="1" dirty="0">
                <a:solidFill>
                  <a:schemeClr val="tx1"/>
                </a:solidFill>
              </a:rPr>
              <a:t>Pour répondre aux exigences de sécurité, les contre-mesures à implémenter dans un système  de gestion  des  identités consistent  à  mettre  en  place  des  mécanismes d’authentification robustes. </a:t>
            </a:r>
          </a:p>
          <a:p>
            <a:pPr marL="0" indent="0">
              <a:lnSpc>
                <a:spcPct val="110000"/>
              </a:lnSpc>
              <a:spcBef>
                <a:spcPts val="0"/>
              </a:spcBef>
              <a:buNone/>
            </a:pPr>
            <a:endParaRPr lang="fr-FR" i="1" dirty="0">
              <a:solidFill>
                <a:schemeClr val="tx1"/>
              </a:solidFill>
            </a:endParaRPr>
          </a:p>
          <a:p>
            <a:pPr marL="0" indent="0">
              <a:lnSpc>
                <a:spcPct val="110000"/>
              </a:lnSpc>
              <a:buNone/>
            </a:pPr>
            <a:r>
              <a:rPr lang="fr-FR" i="1" dirty="0">
                <a:solidFill>
                  <a:schemeClr val="tx1"/>
                </a:solidFill>
              </a:rPr>
              <a:t>Nous parlerons ici d’utiliser des protocoles permettant de mettre en œuvre une </a:t>
            </a:r>
            <a:r>
              <a:rPr lang="fr-FR" b="1" i="1" dirty="0">
                <a:solidFill>
                  <a:schemeClr val="tx1"/>
                </a:solidFill>
              </a:rPr>
              <a:t>authentification forte</a:t>
            </a:r>
            <a:r>
              <a:rPr lang="fr-FR" i="1" dirty="0">
                <a:solidFill>
                  <a:schemeClr val="tx1"/>
                </a:solidFill>
              </a:rPr>
              <a:t>, basés sur des </a:t>
            </a:r>
            <a:r>
              <a:rPr lang="fr-FR" b="1" i="1" dirty="0">
                <a:solidFill>
                  <a:schemeClr val="tx1"/>
                </a:solidFill>
              </a:rPr>
              <a:t>standards</a:t>
            </a:r>
            <a:r>
              <a:rPr lang="fr-FR" i="1" dirty="0">
                <a:solidFill>
                  <a:schemeClr val="tx1"/>
                </a:solidFill>
              </a:rPr>
              <a:t> et reposant sur des </a:t>
            </a:r>
            <a:r>
              <a:rPr lang="fr-FR" b="1" i="1" dirty="0">
                <a:solidFill>
                  <a:schemeClr val="tx1"/>
                </a:solidFill>
              </a:rPr>
              <a:t>modèles reconnus</a:t>
            </a:r>
            <a:r>
              <a:rPr lang="fr-FR" i="1" dirty="0">
                <a:solidFill>
                  <a:schemeClr val="tx1"/>
                </a:solidFill>
              </a:rPr>
              <a:t>.</a:t>
            </a:r>
          </a:p>
          <a:p>
            <a:pPr marL="0" indent="0">
              <a:lnSpc>
                <a:spcPct val="110000"/>
              </a:lnSpc>
              <a:spcBef>
                <a:spcPts val="0"/>
              </a:spcBef>
              <a:buNone/>
            </a:pPr>
            <a:endParaRPr lang="fr-FR" i="1" dirty="0">
              <a:solidFill>
                <a:schemeClr val="tx1"/>
              </a:solidFill>
            </a:endParaRPr>
          </a:p>
          <a:p>
            <a:pPr marL="0" indent="0">
              <a:lnSpc>
                <a:spcPct val="110000"/>
              </a:lnSpc>
              <a:buNone/>
            </a:pPr>
            <a:r>
              <a:rPr lang="fr-FR" i="1" dirty="0">
                <a:solidFill>
                  <a:schemeClr val="tx1"/>
                </a:solidFill>
              </a:rPr>
              <a:t>Ce besoin intervient à tous les niveaux, ici nous aborderons les solutions de protection d’accès aux réseaux : les </a:t>
            </a:r>
            <a:r>
              <a:rPr lang="fr-FR" b="1" i="1" dirty="0">
                <a:solidFill>
                  <a:schemeClr val="tx1"/>
                </a:solidFill>
              </a:rPr>
              <a:t>NAC </a:t>
            </a:r>
            <a:r>
              <a:rPr lang="fr-FR" i="1" dirty="0">
                <a:solidFill>
                  <a:schemeClr val="tx1"/>
                </a:solidFill>
              </a:rPr>
              <a:t>(</a:t>
            </a:r>
            <a:r>
              <a:rPr lang="fr-FR" b="1" i="1" dirty="0">
                <a:solidFill>
                  <a:schemeClr val="tx1"/>
                </a:solidFill>
              </a:rPr>
              <a:t>N</a:t>
            </a:r>
            <a:r>
              <a:rPr lang="fr-FR" i="1" dirty="0">
                <a:solidFill>
                  <a:schemeClr val="tx1"/>
                </a:solidFill>
              </a:rPr>
              <a:t>etwork </a:t>
            </a:r>
            <a:r>
              <a:rPr lang="fr-FR" b="1" i="1" dirty="0">
                <a:solidFill>
                  <a:schemeClr val="tx1"/>
                </a:solidFill>
              </a:rPr>
              <a:t>A</a:t>
            </a:r>
            <a:r>
              <a:rPr lang="fr-FR" i="1" dirty="0">
                <a:solidFill>
                  <a:schemeClr val="tx1"/>
                </a:solidFill>
              </a:rPr>
              <a:t>ccess </a:t>
            </a:r>
            <a:r>
              <a:rPr lang="fr-FR" b="1" i="1" dirty="0">
                <a:solidFill>
                  <a:schemeClr val="tx1"/>
                </a:solidFill>
              </a:rPr>
              <a:t>C</a:t>
            </a:r>
            <a:r>
              <a:rPr lang="fr-FR" i="1" dirty="0">
                <a:solidFill>
                  <a:schemeClr val="tx1"/>
                </a:solidFill>
              </a:rPr>
              <a:t>ontrol).</a:t>
            </a:r>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812" y="6104692"/>
            <a:ext cx="1005842" cy="396241"/>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676" y="6066254"/>
            <a:ext cx="1391515" cy="473115"/>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8366" y="6135808"/>
            <a:ext cx="1713634" cy="441937"/>
          </a:xfrm>
          <a:prstGeom prst="rect">
            <a:avLst/>
          </a:prstGeom>
        </p:spPr>
      </p:pic>
      <p:sp>
        <p:nvSpPr>
          <p:cNvPr id="9" name="Espace réservé du pied de page 10"/>
          <p:cNvSpPr>
            <a:spLocks noGrp="1"/>
          </p:cNvSpPr>
          <p:nvPr>
            <p:ph type="ftr" sz="quarter" idx="11"/>
          </p:nvPr>
        </p:nvSpPr>
        <p:spPr>
          <a:xfrm>
            <a:off x="2589213" y="6119618"/>
            <a:ext cx="7619999" cy="365125"/>
          </a:xfrm>
        </p:spPr>
        <p:txBody>
          <a:bodyPr/>
          <a:lstStyle/>
          <a:p>
            <a:r>
              <a:rPr lang="it-IT" sz="1000" i="1" dirty="0"/>
              <a:t>PEI / CAI / SEC105 - François </a:t>
            </a:r>
            <a:r>
              <a:rPr lang="it-IT" sz="1000" i="1" dirty="0" err="1"/>
              <a:t>Lacomme</a:t>
            </a:r>
            <a:r>
              <a:rPr lang="it-IT" sz="1000" i="1" dirty="0"/>
              <a:t> 2025 – Ludovic </a:t>
            </a:r>
            <a:r>
              <a:rPr lang="it-IT" sz="1000" i="1" dirty="0" err="1"/>
              <a:t>Ruault</a:t>
            </a:r>
            <a:r>
              <a:rPr lang="it-IT" sz="1000" i="1" dirty="0"/>
              <a:t> de Beaulieu 2020-2021</a:t>
            </a:r>
            <a:endParaRPr lang="en-US" sz="1000" i="1" dirty="0"/>
          </a:p>
        </p:txBody>
      </p:sp>
    </p:spTree>
    <p:extLst>
      <p:ext uri="{BB962C8B-B14F-4D97-AF65-F5344CB8AC3E}">
        <p14:creationId xmlns:p14="http://schemas.microsoft.com/office/powerpoint/2010/main" val="2330451862"/>
      </p:ext>
    </p:extLst>
  </p:cSld>
  <p:clrMapOvr>
    <a:masterClrMapping/>
  </p:clrMapOvr>
</p:sld>
</file>

<file path=ppt/theme/theme1.xml><?xml version="1.0" encoding="utf-8"?>
<a:theme xmlns:a="http://schemas.openxmlformats.org/drawingml/2006/main" name="Bri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5757</TotalTime>
  <Words>3073</Words>
  <Application>Microsoft Macintosh PowerPoint</Application>
  <PresentationFormat>Grand écran</PresentationFormat>
  <Paragraphs>227</Paragraphs>
  <Slides>23</Slides>
  <Notes>9</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23</vt:i4>
      </vt:variant>
    </vt:vector>
  </HeadingPairs>
  <TitlesOfParts>
    <vt:vector size="34" baseType="lpstr">
      <vt:lpstr>Arial</vt:lpstr>
      <vt:lpstr>Arial Narrow</vt:lpstr>
      <vt:lpstr>Calibri</vt:lpstr>
      <vt:lpstr>Century Gothic</vt:lpstr>
      <vt:lpstr>fkGroteskNeue</vt:lpstr>
      <vt:lpstr>Open Sans</vt:lpstr>
      <vt:lpstr>Söhne</vt:lpstr>
      <vt:lpstr>Verdana</vt:lpstr>
      <vt:lpstr>Wingdings</vt:lpstr>
      <vt:lpstr>Wingdings 3</vt:lpstr>
      <vt:lpstr>Brin</vt:lpstr>
      <vt:lpstr>SEC105 - Architectures et bonnes pratiques de la sécurité des réseaux, des systèmes, des données et des applications PEI Millau – Concepteur Architecte Informatique (toutes spécialités)</vt:lpstr>
      <vt:lpstr>Contexte</vt:lpstr>
      <vt:lpstr>Contexte</vt:lpstr>
      <vt:lpstr>Contexte</vt:lpstr>
      <vt:lpstr>Contexte – Risques d’attaque</vt:lpstr>
      <vt:lpstr>Contexte – Risques d’attaque</vt:lpstr>
      <vt:lpstr>Contexte – Défauts de conception</vt:lpstr>
      <vt:lpstr>Contexte – Défauts de conception - Exemple</vt:lpstr>
      <vt:lpstr>Contexte – Répondre à ce risque</vt:lpstr>
      <vt:lpstr>Standard 802.1x - Une réponse ?</vt:lpstr>
      <vt:lpstr>Standard 802.1x – EAP ?</vt:lpstr>
      <vt:lpstr>Standard 802.1x – EAP ?</vt:lpstr>
      <vt:lpstr>Standard 802.1x – EAP ?</vt:lpstr>
      <vt:lpstr>AAA – Le concept</vt:lpstr>
      <vt:lpstr>AAA – Le concept</vt:lpstr>
      <vt:lpstr>AAA – Les implémentations</vt:lpstr>
      <vt:lpstr>AAA – RADIUS : Architecture standard &amp; Composants</vt:lpstr>
      <vt:lpstr>AAA – RADIUS : Architecture standard &amp; Composants</vt:lpstr>
      <vt:lpstr>AAA – RADIUS : Fonctionnement</vt:lpstr>
      <vt:lpstr>AAA – RADIUS : Intérêts</vt:lpstr>
      <vt:lpstr>AAA – RADIUS : Limites </vt:lpstr>
      <vt:lpstr>AAA – RADIUS : Limites </vt:lpstr>
      <vt:lpstr>AAA – En bref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RSX112 – Sécurité et Réseaux PEI Millau – Concepteur Architecte Informatique (toutes spécialités)</dc:title>
  <dc:creator>lr</dc:creator>
  <cp:lastModifiedBy>François Lacomme</cp:lastModifiedBy>
  <cp:revision>173</cp:revision>
  <dcterms:created xsi:type="dcterms:W3CDTF">2018-04-03T08:57:16Z</dcterms:created>
  <dcterms:modified xsi:type="dcterms:W3CDTF">2025-02-20T09:45:29Z</dcterms:modified>
</cp:coreProperties>
</file>